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7"/>
  </p:notesMasterIdLst>
  <p:sldIdLst>
    <p:sldId id="256" r:id="rId2"/>
    <p:sldId id="290" r:id="rId3"/>
    <p:sldId id="257" r:id="rId4"/>
    <p:sldId id="258" r:id="rId5"/>
    <p:sldId id="287" r:id="rId6"/>
    <p:sldId id="259" r:id="rId7"/>
    <p:sldId id="288" r:id="rId8"/>
    <p:sldId id="260" r:id="rId9"/>
    <p:sldId id="293" r:id="rId10"/>
    <p:sldId id="261" r:id="rId11"/>
    <p:sldId id="262" r:id="rId12"/>
    <p:sldId id="263" r:id="rId13"/>
    <p:sldId id="264" r:id="rId14"/>
    <p:sldId id="294" r:id="rId15"/>
    <p:sldId id="295" r:id="rId16"/>
    <p:sldId id="265" r:id="rId17"/>
    <p:sldId id="271" r:id="rId18"/>
    <p:sldId id="296" r:id="rId19"/>
    <p:sldId id="266" r:id="rId20"/>
    <p:sldId id="289" r:id="rId21"/>
    <p:sldId id="297" r:id="rId22"/>
    <p:sldId id="267" r:id="rId23"/>
    <p:sldId id="298" r:id="rId24"/>
    <p:sldId id="268" r:id="rId25"/>
    <p:sldId id="299" r:id="rId26"/>
    <p:sldId id="269" r:id="rId27"/>
    <p:sldId id="300" r:id="rId28"/>
    <p:sldId id="301" r:id="rId29"/>
    <p:sldId id="270" r:id="rId30"/>
    <p:sldId id="302" r:id="rId31"/>
    <p:sldId id="303" r:id="rId32"/>
    <p:sldId id="304" r:id="rId33"/>
    <p:sldId id="305" r:id="rId34"/>
    <p:sldId id="291" r:id="rId35"/>
    <p:sldId id="292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714" autoAdjust="0"/>
  </p:normalViewPr>
  <p:slideViewPr>
    <p:cSldViewPr>
      <p:cViewPr varScale="1">
        <p:scale>
          <a:sx n="112" d="100"/>
          <a:sy n="112" d="100"/>
        </p:scale>
        <p:origin x="-162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4"/>
  <c:chart>
    <c:title>
      <c:tx>
        <c:rich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Bookman Old Style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Bookman Old Style" pitchFamily="18" charset="0"/>
              </a:rPr>
              <a:t>Wpływ </a:t>
            </a:r>
            <a:r>
              <a:rPr lang="pl-PL" sz="2200" dirty="0" smtClean="0">
                <a:solidFill>
                  <a:srgbClr val="FFC000"/>
                </a:solidFill>
                <a:latin typeface="Bookman Old Style" pitchFamily="18" charset="0"/>
              </a:rPr>
              <a:t>stężenia</a:t>
            </a:r>
            <a:r>
              <a:rPr lang="pl-PL" sz="2000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pl-PL" sz="2000" dirty="0" err="1" smtClean="0">
                <a:solidFill>
                  <a:srgbClr val="FFC000"/>
                </a:solidFill>
                <a:latin typeface="Bookman Old Style" pitchFamily="18" charset="0"/>
              </a:rPr>
              <a:t>juglonu</a:t>
            </a:r>
            <a:r>
              <a:rPr lang="pl-PL" sz="2000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Bookman Old Style" pitchFamily="18" charset="0"/>
              </a:rPr>
              <a:t>na wzrost bazylii</a:t>
            </a:r>
            <a:endParaRPr lang="en-US" sz="2000" dirty="0">
              <a:solidFill>
                <a:schemeClr val="tx1"/>
              </a:solidFill>
              <a:latin typeface="Bookman Old Style" pitchFamily="18" charset="0"/>
            </a:endParaRPr>
          </a:p>
        </c:rich>
      </c:tx>
      <c:layout/>
      <c:spPr>
        <a:noFill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showVal val="1"/>
          </c:dLbls>
          <c:cat>
            <c:numRef>
              <c:f>Arkusz1!$A$2:$A$6</c:f>
              <c:numCache>
                <c:formatCode>0.0000%</c:formatCode>
                <c:ptCount val="5"/>
                <c:pt idx="0" formatCode="0.00%">
                  <c:v>0</c:v>
                </c:pt>
                <c:pt idx="1">
                  <c:v>2.0000000000000046E-6</c:v>
                </c:pt>
                <c:pt idx="2">
                  <c:v>5.0000000000000123E-6</c:v>
                </c:pt>
                <c:pt idx="3" formatCode="0.000%">
                  <c:v>1.0000000000000033E-5</c:v>
                </c:pt>
                <c:pt idx="4" formatCode="0.000%">
                  <c:v>2.0000000000000056E-5</c:v>
                </c:pt>
              </c:numCache>
            </c:numRef>
          </c:cat>
          <c:val>
            <c:numRef>
              <c:f>Arkusz1!$B$2:$B$6</c:f>
              <c:numCache>
                <c:formatCode>0</c:formatCode>
                <c:ptCount val="5"/>
                <c:pt idx="0">
                  <c:v>25</c:v>
                </c:pt>
                <c:pt idx="1">
                  <c:v>20</c:v>
                </c:pt>
                <c:pt idx="2">
                  <c:v>7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axId val="77621888"/>
        <c:axId val="77632256"/>
      </c:barChart>
      <c:catAx>
        <c:axId val="776218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>
                    <a:latin typeface="Bookman Old Style" pitchFamily="18" charset="0"/>
                  </a:rPr>
                  <a:t>Stężenie</a:t>
                </a:r>
                <a:r>
                  <a:rPr lang="pl-PL" baseline="0" dirty="0" smtClean="0">
                    <a:latin typeface="Bookman Old Style" pitchFamily="18" charset="0"/>
                  </a:rPr>
                  <a:t> </a:t>
                </a:r>
                <a:r>
                  <a:rPr lang="pl-PL" baseline="0" dirty="0" err="1" smtClean="0">
                    <a:latin typeface="Bookman Old Style" pitchFamily="18" charset="0"/>
                  </a:rPr>
                  <a:t>juglonu</a:t>
                </a:r>
                <a:endParaRPr lang="pl-PL" dirty="0">
                  <a:latin typeface="Bookman Old Style" pitchFamily="18" charset="0"/>
                </a:endParaRPr>
              </a:p>
            </c:rich>
          </c:tx>
          <c:layout/>
        </c:title>
        <c:numFmt formatCode="0.00%" sourceLinked="1"/>
        <c:majorTickMark val="none"/>
        <c:tickLblPos val="nextTo"/>
        <c:crossAx val="77632256"/>
        <c:crosses val="autoZero"/>
        <c:auto val="1"/>
        <c:lblAlgn val="ctr"/>
        <c:lblOffset val="100"/>
      </c:catAx>
      <c:valAx>
        <c:axId val="776322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 smtClean="0">
                    <a:latin typeface="Bookman Old Style" pitchFamily="18" charset="0"/>
                  </a:rPr>
                  <a:t>Liczba</a:t>
                </a:r>
                <a:r>
                  <a:rPr lang="pl-PL" baseline="0" dirty="0" smtClean="0">
                    <a:latin typeface="Bookman Old Style" pitchFamily="18" charset="0"/>
                  </a:rPr>
                  <a:t> roślin</a:t>
                </a:r>
                <a:endParaRPr lang="pl-PL" dirty="0">
                  <a:latin typeface="Bookman Old Style" pitchFamily="18" charset="0"/>
                </a:endParaRPr>
              </a:p>
            </c:rich>
          </c:tx>
          <c:layout/>
        </c:title>
        <c:numFmt formatCode="0" sourceLinked="1"/>
        <c:tickLblPos val="nextTo"/>
        <c:crossAx val="7762188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style val="22"/>
  <c:chart>
    <c:title>
      <c:tx>
        <c:rich>
          <a:bodyPr/>
          <a:lstStyle/>
          <a:p>
            <a:pPr>
              <a:defRPr/>
            </a:pPr>
            <a:r>
              <a:rPr lang="pl-PL" dirty="0" smtClean="0">
                <a:latin typeface="Bookman Old Style" pitchFamily="18" charset="0"/>
              </a:rPr>
              <a:t>Wpływ</a:t>
            </a:r>
            <a:r>
              <a:rPr lang="pl-PL" baseline="0" dirty="0" smtClean="0">
                <a:latin typeface="Bookman Old Style" pitchFamily="18" charset="0"/>
              </a:rPr>
              <a:t> </a:t>
            </a:r>
            <a:r>
              <a:rPr lang="pl-PL" b="1" u="sng" baseline="0" dirty="0" smtClean="0">
                <a:solidFill>
                  <a:schemeClr val="accent4"/>
                </a:solidFill>
                <a:latin typeface="Bookman Old Style" pitchFamily="18" charset="0"/>
              </a:rPr>
              <a:t>natężenia światła</a:t>
            </a:r>
            <a:r>
              <a:rPr lang="pl-PL" b="1" baseline="0" dirty="0" smtClean="0">
                <a:latin typeface="Bookman Old Style" pitchFamily="18" charset="0"/>
              </a:rPr>
              <a:t> </a:t>
            </a:r>
            <a:r>
              <a:rPr lang="pl-PL" baseline="0" dirty="0" smtClean="0">
                <a:latin typeface="Bookman Old Style" pitchFamily="18" charset="0"/>
              </a:rPr>
              <a:t>na intensywność fotosyntezy</a:t>
            </a:r>
            <a:endParaRPr lang="en-US" dirty="0">
              <a:latin typeface="Bookman Old Style" pitchFamily="18" charset="0"/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dLbls>
            <c:showVal val="1"/>
          </c:dLbls>
          <c:cat>
            <c:strRef>
              <c:f>Arkusz1!$A$2:$A$5</c:f>
              <c:strCache>
                <c:ptCount val="4"/>
                <c:pt idx="0">
                  <c:v>40W</c:v>
                </c:pt>
                <c:pt idx="1">
                  <c:v>80W</c:v>
                </c:pt>
                <c:pt idx="2">
                  <c:v>120W</c:v>
                </c:pt>
                <c:pt idx="3">
                  <c:v>180W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19</c:v>
                </c:pt>
                <c:pt idx="1">
                  <c:v>20</c:v>
                </c:pt>
                <c:pt idx="2">
                  <c:v>27</c:v>
                </c:pt>
                <c:pt idx="3">
                  <c:v>30</c:v>
                </c:pt>
              </c:numCache>
            </c:numRef>
          </c:val>
        </c:ser>
        <c:shape val="cylinder"/>
        <c:axId val="62705024"/>
        <c:axId val="84215296"/>
        <c:axId val="0"/>
      </c:bar3DChart>
      <c:catAx>
        <c:axId val="627050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>
                    <a:latin typeface="Bookman Old Style" pitchFamily="18" charset="0"/>
                  </a:rPr>
                  <a:t>moc żarówki</a:t>
                </a:r>
              </a:p>
            </c:rich>
          </c:tx>
          <c:layout/>
        </c:title>
        <c:majorTickMark val="none"/>
        <c:tickLblPos val="nextTo"/>
        <c:crossAx val="84215296"/>
        <c:crosses val="autoZero"/>
        <c:auto val="1"/>
        <c:lblAlgn val="ctr"/>
        <c:lblOffset val="100"/>
      </c:catAx>
      <c:valAx>
        <c:axId val="8421529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 dirty="0">
                    <a:latin typeface="Bookman Old Style" pitchFamily="18" charset="0"/>
                  </a:rPr>
                  <a:t>liczba </a:t>
                </a:r>
                <a:r>
                  <a:rPr lang="pl-PL" dirty="0" smtClean="0">
                    <a:latin typeface="Bookman Old Style" pitchFamily="18" charset="0"/>
                  </a:rPr>
                  <a:t>pęcherzyków  tlenu / min</a:t>
                </a:r>
                <a:endParaRPr lang="pl-PL" dirty="0">
                  <a:latin typeface="Bookman Old Style" pitchFamily="18" charset="0"/>
                </a:endParaRPr>
              </a:p>
            </c:rich>
          </c:tx>
          <c:layout/>
        </c:title>
        <c:numFmt formatCode="General" sourceLinked="1"/>
        <c:tickLblPos val="nextTo"/>
        <c:crossAx val="6270502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D9205D-7E03-4FA3-B32F-CE2765D870A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039F2-D80F-4D34-AE8B-6A700533191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039F2-D80F-4D34-AE8B-6A700533191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olny kształt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Dowolny kształt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60B766-1289-4E36-9A49-EA68FCDA4D06}" type="datetimeFigureOut">
              <a:rPr lang="pl-PL" smtClean="0"/>
              <a:pPr/>
              <a:t>2014-06-03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CDD0020-49A2-4005-887A-BB4121ABF57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logo_zsm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76672"/>
            <a:ext cx="4392488" cy="1224136"/>
          </a:xfrm>
          <a:prstGeom prst="rect">
            <a:avLst/>
          </a:prstGeom>
        </p:spPr>
      </p:pic>
      <p:pic>
        <p:nvPicPr>
          <p:cNvPr id="8" name="Obraz 7" descr="jlnzl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76672"/>
            <a:ext cx="2736304" cy="1224136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971600" y="2204864"/>
            <a:ext cx="74168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>
                <a:latin typeface="Bookman Old Style" pitchFamily="18" charset="0"/>
              </a:rPr>
              <a:t>Tytuł projektu badawczo-naukowego:</a:t>
            </a:r>
          </a:p>
          <a:p>
            <a:endParaRPr lang="pl-PL" sz="2800" u="sng" dirty="0" smtClean="0">
              <a:latin typeface="Comic Sans MS" pitchFamily="66" charset="0"/>
            </a:endParaRPr>
          </a:p>
          <a:p>
            <a:endParaRPr lang="pl-PL" sz="2000" u="sng" dirty="0">
              <a:latin typeface="Bookman Old Style" pitchFamily="18" charset="0"/>
            </a:endParaRPr>
          </a:p>
          <a:p>
            <a:pPr algn="ctr"/>
            <a:r>
              <a:rPr lang="pl-PL" sz="4000" b="1" dirty="0">
                <a:latin typeface="Comic Sans MS" pitchFamily="66" charset="0"/>
                <a:cs typeface="Simplified Arabic" pitchFamily="18" charset="-78"/>
              </a:rPr>
              <a:t>Jak czynniki fizyczne, chemiczne i biologiczne wpływają na wzrost i rozwój </a:t>
            </a:r>
            <a:r>
              <a:rPr lang="pl-PL" sz="4000" b="1" dirty="0" smtClean="0">
                <a:latin typeface="Comic Sans MS" pitchFamily="66" charset="0"/>
                <a:cs typeface="Simplified Arabic" pitchFamily="18" charset="-78"/>
              </a:rPr>
              <a:t>roślin? </a:t>
            </a:r>
            <a:endParaRPr lang="pl-PL" sz="3600" i="1" dirty="0" smtClean="0">
              <a:solidFill>
                <a:schemeClr val="bg2"/>
              </a:solidFill>
              <a:latin typeface="Bookman Old Style" pitchFamily="18" charset="0"/>
            </a:endParaRPr>
          </a:p>
          <a:p>
            <a:endParaRPr lang="pl-PL" sz="1600" dirty="0"/>
          </a:p>
          <a:p>
            <a:endParaRPr lang="pl-PL" sz="1600" dirty="0" smtClean="0"/>
          </a:p>
          <a:p>
            <a:endParaRPr lang="pl-PL" sz="1600" dirty="0"/>
          </a:p>
          <a:p>
            <a:endParaRPr lang="pl-PL" sz="1600" dirty="0" smtClean="0"/>
          </a:p>
          <a:p>
            <a:endParaRPr lang="pl-PL" sz="1600" dirty="0"/>
          </a:p>
          <a:p>
            <a:endParaRPr lang="pl-PL" sz="1600" dirty="0" smtClean="0"/>
          </a:p>
          <a:p>
            <a:endParaRPr lang="pl-PL" sz="1600" dirty="0"/>
          </a:p>
          <a:p>
            <a:endParaRPr lang="pl-PL" sz="1600" dirty="0" smtClean="0"/>
          </a:p>
          <a:p>
            <a:endParaRPr lang="pl-PL" sz="1600" dirty="0"/>
          </a:p>
          <a:p>
            <a:endParaRPr lang="pl-PL" sz="1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39552" y="548680"/>
            <a:ext cx="79928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l-PL" sz="2400" b="1" dirty="0" smtClean="0">
              <a:latin typeface="Bookman Old Style" pitchFamily="18" charset="0"/>
            </a:endParaRPr>
          </a:p>
          <a:p>
            <a:r>
              <a:rPr lang="pl-PL" sz="2400" b="1" dirty="0" smtClean="0">
                <a:latin typeface="Bookman Old Style" pitchFamily="18" charset="0"/>
              </a:rPr>
              <a:t>     </a:t>
            </a:r>
            <a:r>
              <a:rPr lang="pl-PL" sz="2400" b="1" u="sng" dirty="0" smtClean="0">
                <a:latin typeface="Bookman Old Style" pitchFamily="18" charset="0"/>
              </a:rPr>
              <a:t>ETYLEN</a:t>
            </a:r>
            <a:endParaRPr lang="pl-PL" b="1" u="sng" dirty="0" smtClean="0">
              <a:latin typeface="Bookman Old Style" pitchFamily="18" charset="0"/>
            </a:endParaRPr>
          </a:p>
          <a:p>
            <a:pPr algn="just"/>
            <a:endParaRPr lang="pl-PL" sz="2200" dirty="0" smtClean="0">
              <a:latin typeface="Bookman Old Style" pitchFamily="18" charset="0"/>
            </a:endParaRPr>
          </a:p>
          <a:p>
            <a:pPr algn="just"/>
            <a:endParaRPr lang="pl-PL" sz="22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200" dirty="0" smtClean="0">
                <a:latin typeface="Bookman Old Style" pitchFamily="18" charset="0"/>
              </a:rPr>
              <a:t> </a:t>
            </a:r>
            <a:r>
              <a:rPr lang="pl-PL" sz="2400" dirty="0" smtClean="0">
                <a:latin typeface="Bookman Old Style" pitchFamily="18" charset="0"/>
              </a:rPr>
              <a:t>hormon roślinny</a:t>
            </a:r>
          </a:p>
          <a:p>
            <a:pPr algn="just"/>
            <a:endParaRPr lang="pl-PL" sz="24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>
                <a:latin typeface="Bookman Old Style" pitchFamily="18" charset="0"/>
              </a:rPr>
              <a:t> gaz</a:t>
            </a:r>
          </a:p>
          <a:p>
            <a:pPr algn="just"/>
            <a:endParaRPr lang="pl-PL" sz="24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>
                <a:latin typeface="Bookman Old Style" pitchFamily="18" charset="0"/>
              </a:rPr>
              <a:t> powstaje  w owocach, w trakcie ich dojrzewania</a:t>
            </a:r>
          </a:p>
          <a:p>
            <a:pPr algn="just"/>
            <a:endParaRPr lang="pl-PL" sz="24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>
                <a:latin typeface="Bookman Old Style" pitchFamily="18" charset="0"/>
              </a:rPr>
              <a:t> przyspiesza dojrzewanie owoców</a:t>
            </a:r>
          </a:p>
          <a:p>
            <a:pPr algn="just"/>
            <a:endParaRPr lang="pl-PL" sz="24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400" dirty="0" smtClean="0">
                <a:latin typeface="Bookman Old Style" pitchFamily="18" charset="0"/>
              </a:rPr>
              <a:t> </a:t>
            </a:r>
            <a:r>
              <a:rPr lang="pl-PL" sz="2400" b="1" dirty="0" smtClean="0">
                <a:latin typeface="Bookman Old Style" pitchFamily="18" charset="0"/>
              </a:rPr>
              <a:t>hamuje kiełkowanie i wzrost roślin</a:t>
            </a:r>
          </a:p>
        </p:txBody>
      </p:sp>
      <p:pic>
        <p:nvPicPr>
          <p:cNvPr id="2050" name="Picture 2" descr="C:\Users\Maria\Desktop\ban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32656"/>
            <a:ext cx="4824536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548680"/>
            <a:ext cx="78488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latin typeface="Bookman Old Style" pitchFamily="18" charset="0"/>
              </a:rPr>
              <a:t>ALLELOPATIA</a:t>
            </a:r>
          </a:p>
          <a:p>
            <a:pPr algn="ctr"/>
            <a:endParaRPr lang="pl-PL" b="1" u="sng" dirty="0" smtClean="0">
              <a:latin typeface="Bookman Old Style" pitchFamily="18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pl-PL" sz="2400" dirty="0" smtClean="0">
                <a:latin typeface="Bookman Old Style" pitchFamily="18" charset="0"/>
              </a:rPr>
              <a:t>to szkodliwy lub korzystny wpływ substancji chemicznych wydzielanych przez rośliny</a:t>
            </a:r>
          </a:p>
          <a:p>
            <a:pPr marL="361950"/>
            <a:endParaRPr lang="pl-PL" sz="2400" dirty="0" smtClean="0">
              <a:latin typeface="Bookman Old Style" pitchFamily="18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pl-PL" sz="2400" dirty="0" smtClean="0">
                <a:latin typeface="Bookman Old Style" pitchFamily="18" charset="0"/>
              </a:rPr>
              <a:t>przykładem substancji jest </a:t>
            </a:r>
            <a:r>
              <a:rPr lang="pl-PL" sz="2400" b="1" dirty="0" err="1" smtClean="0">
                <a:latin typeface="Bookman Old Style" pitchFamily="18" charset="0"/>
              </a:rPr>
              <a:t>juglon</a:t>
            </a:r>
            <a:r>
              <a:rPr lang="pl-PL" sz="2400" dirty="0" smtClean="0">
                <a:latin typeface="Bookman Old Style" pitchFamily="18" charset="0"/>
              </a:rPr>
              <a:t> wydzielany przez korzenie orzecha włoskiego</a:t>
            </a:r>
          </a:p>
          <a:p>
            <a:pPr marL="361950" indent="-361950">
              <a:buFont typeface="Wingdings" pitchFamily="2" charset="2"/>
              <a:buChar char="ü"/>
            </a:pPr>
            <a:endParaRPr lang="pl-PL" sz="2400" dirty="0" smtClean="0">
              <a:latin typeface="Bookman Old Style" pitchFamily="18" charset="0"/>
            </a:endParaRPr>
          </a:p>
          <a:p>
            <a:pPr marL="361950" indent="-361950">
              <a:buFont typeface="Wingdings" pitchFamily="2" charset="2"/>
              <a:buChar char="ü"/>
            </a:pPr>
            <a:r>
              <a:rPr lang="pl-PL" sz="2400" dirty="0" err="1" smtClean="0">
                <a:latin typeface="Bookman Old Style" pitchFamily="18" charset="0"/>
              </a:rPr>
              <a:t>juglon</a:t>
            </a:r>
            <a:r>
              <a:rPr lang="pl-PL" sz="2400" b="1" dirty="0" smtClean="0">
                <a:latin typeface="Bookman Old Style" pitchFamily="18" charset="0"/>
              </a:rPr>
              <a:t> hamuje wzrost i rozwój roślin </a:t>
            </a:r>
            <a:r>
              <a:rPr lang="pl-PL" sz="2400" dirty="0" smtClean="0">
                <a:latin typeface="Bookman Old Style" pitchFamily="18" charset="0"/>
              </a:rPr>
              <a:t>rosnących w sąsiedztwie orzecha</a:t>
            </a:r>
            <a:endParaRPr lang="pl-PL" sz="2400" u="sng" dirty="0" smtClean="0">
              <a:latin typeface="Bookman Old Style" pitchFamily="18" charset="0"/>
            </a:endParaRPr>
          </a:p>
          <a:p>
            <a:pPr marL="361950"/>
            <a:r>
              <a:rPr lang="pl-PL" sz="2400" dirty="0" smtClean="0">
                <a:latin typeface="Bookman Old Style" pitchFamily="18" charset="0"/>
              </a:rPr>
              <a:t> </a:t>
            </a:r>
            <a:endParaRPr lang="pl-PL" sz="2400" dirty="0" smtClean="0"/>
          </a:p>
        </p:txBody>
      </p:sp>
      <p:pic>
        <p:nvPicPr>
          <p:cNvPr id="1027" name="Picture 3" descr="C:\Users\Maria\Desktop\orze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265712"/>
            <a:ext cx="4392488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404664"/>
            <a:ext cx="835292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ookman Old Style" pitchFamily="18" charset="0"/>
              </a:rPr>
              <a:t>WPŁYW </a:t>
            </a:r>
            <a:r>
              <a:rPr lang="pl-PL" b="1" u="sng" dirty="0" smtClean="0">
                <a:latin typeface="Bookman Old Style" pitchFamily="18" charset="0"/>
              </a:rPr>
              <a:t>CZYNNIKÓW BIOLOGICZNYCH </a:t>
            </a:r>
            <a:r>
              <a:rPr lang="pl-PL" b="1" dirty="0" smtClean="0">
                <a:latin typeface="Bookman Old Style" pitchFamily="18" charset="0"/>
              </a:rPr>
              <a:t>NA WZROST I ROZWÓJ ROŚLIN</a:t>
            </a:r>
          </a:p>
          <a:p>
            <a:pPr algn="ctr"/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Doświadczenie I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dżdżownic</a:t>
            </a:r>
            <a:r>
              <a:rPr lang="pl-PL" sz="2400" i="1" dirty="0" smtClean="0">
                <a:latin typeface="Bookman Old Style" pitchFamily="18" charset="0"/>
              </a:rPr>
              <a:t> na wzrost</a:t>
            </a:r>
          </a:p>
          <a:p>
            <a:r>
              <a:rPr lang="pl-PL" sz="2400" i="1" dirty="0" smtClean="0">
                <a:latin typeface="Bookman Old Style" pitchFamily="18" charset="0"/>
              </a:rPr>
              <a:t>i rozwój  fasoli</a:t>
            </a:r>
          </a:p>
          <a:p>
            <a:endParaRPr lang="pl-PL" sz="2000" i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Dżdżownice użyźniając glebę przyczyniają się do wzrostu fasoli</a:t>
            </a:r>
          </a:p>
          <a:p>
            <a:endParaRPr lang="pl-PL" sz="2000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r>
              <a:rPr lang="pl-PL" b="1" u="sng" dirty="0" smtClean="0">
                <a:latin typeface="Bookman Old Style" pitchFamily="18" charset="0"/>
              </a:rPr>
              <a:t>Próba kontrolna</a:t>
            </a:r>
            <a:r>
              <a:rPr lang="pl-PL" b="1" dirty="0" smtClean="0">
                <a:latin typeface="Bookman Old Style" pitchFamily="18" charset="0"/>
              </a:rPr>
              <a:t>: </a:t>
            </a:r>
            <a:r>
              <a:rPr lang="pl-PL" sz="2000" dirty="0" smtClean="0">
                <a:latin typeface="Bookman Old Style" pitchFamily="18" charset="0"/>
              </a:rPr>
              <a:t>rośliny rosnące na podłożu pozbawionym dżdżownic</a:t>
            </a:r>
          </a:p>
          <a:p>
            <a:r>
              <a:rPr lang="pl-PL" b="1" u="sng" dirty="0" smtClean="0">
                <a:latin typeface="Bookman Old Style" pitchFamily="18" charset="0"/>
              </a:rPr>
              <a:t>Próba badawcza</a:t>
            </a:r>
            <a:r>
              <a:rPr lang="pl-PL" b="1" dirty="0" smtClean="0">
                <a:latin typeface="Bookman Old Style" pitchFamily="18" charset="0"/>
              </a:rPr>
              <a:t>: </a:t>
            </a:r>
            <a:r>
              <a:rPr lang="pl-PL" sz="2000" dirty="0" smtClean="0">
                <a:latin typeface="Bookman Old Style" pitchFamily="18" charset="0"/>
              </a:rPr>
              <a:t>rośliny rosnące na podłożu z dżdżownicami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WYNIKI: </a:t>
            </a:r>
            <a:r>
              <a:rPr lang="pl-PL" sz="2000" dirty="0" smtClean="0">
                <a:latin typeface="Bookman Old Style" pitchFamily="18" charset="0"/>
              </a:rPr>
              <a:t>fasola z próby badawczej wykształciła bujniejsze liście </a:t>
            </a:r>
          </a:p>
          <a:p>
            <a:r>
              <a:rPr lang="pl-PL" sz="2000" dirty="0" smtClean="0">
                <a:latin typeface="Bookman Old Style" pitchFamily="18" charset="0"/>
              </a:rPr>
              <a:t>w porównaniu z roślinami próby kontrolnej.</a:t>
            </a:r>
          </a:p>
          <a:p>
            <a:endParaRPr lang="pl-PL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WNIOSKI: </a:t>
            </a:r>
            <a:r>
              <a:rPr lang="pl-PL" sz="2400" dirty="0" smtClean="0">
                <a:latin typeface="Bookman Old Style" pitchFamily="18" charset="0"/>
              </a:rPr>
              <a:t>Dżdżownice wpływają na wzrost fasoli</a:t>
            </a:r>
            <a:endParaRPr lang="pl-PL" sz="2400" dirty="0">
              <a:latin typeface="Bookman Old Style" pitchFamily="18" charset="0"/>
            </a:endParaRPr>
          </a:p>
        </p:txBody>
      </p:sp>
      <p:pic>
        <p:nvPicPr>
          <p:cNvPr id="1026" name="Picture 2" descr="C:\Users\Maria\Desktop\dżdżow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08720"/>
            <a:ext cx="3240360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548680"/>
            <a:ext cx="813690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Bookman Old Style" pitchFamily="18" charset="0"/>
              </a:rPr>
              <a:t>Doświadczenie II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etylenu</a:t>
            </a:r>
            <a:r>
              <a:rPr lang="pl-PL" sz="2400" i="1" dirty="0" smtClean="0">
                <a:latin typeface="Bookman Old Style" pitchFamily="18" charset="0"/>
              </a:rPr>
              <a:t> na wzrost i rozwój    rzeżuchy</a:t>
            </a:r>
            <a:endParaRPr lang="pl-PL" sz="2400" b="1" i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Etylen hamuje wzrost i rozwój rzeżuchy </a:t>
            </a:r>
          </a:p>
          <a:p>
            <a:endParaRPr lang="pl-PL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r>
              <a:rPr lang="pl-PL" b="1" u="sng" dirty="0" smtClean="0">
                <a:latin typeface="Bookman Old Style" pitchFamily="18" charset="0"/>
              </a:rPr>
              <a:t>Próba kontrolna</a:t>
            </a:r>
            <a:r>
              <a:rPr lang="pl-PL" b="1" dirty="0" smtClean="0">
                <a:latin typeface="Bookman Old Style" pitchFamily="18" charset="0"/>
              </a:rPr>
              <a:t>: </a:t>
            </a:r>
            <a:r>
              <a:rPr lang="pl-PL" sz="2000" dirty="0" smtClean="0">
                <a:latin typeface="Bookman Old Style" pitchFamily="18" charset="0"/>
              </a:rPr>
              <a:t>kilkadziesiąt nasion rzeżuchy wysianych na talerzu </a:t>
            </a:r>
          </a:p>
          <a:p>
            <a:r>
              <a:rPr lang="pl-PL" b="1" u="sng" dirty="0" smtClean="0">
                <a:latin typeface="Bookman Old Style" pitchFamily="18" charset="0"/>
              </a:rPr>
              <a:t>Próba badawcza</a:t>
            </a:r>
            <a:r>
              <a:rPr lang="pl-PL" b="1" dirty="0" smtClean="0">
                <a:latin typeface="Bookman Old Style" pitchFamily="18" charset="0"/>
              </a:rPr>
              <a:t>: </a:t>
            </a:r>
            <a:r>
              <a:rPr lang="pl-PL" sz="2000" dirty="0" smtClean="0">
                <a:latin typeface="Bookman Old Style" pitchFamily="18" charset="0"/>
              </a:rPr>
              <a:t>kilkadziesiąt nasion rzeżuchy wysianych na talerzu w pobliżu dojrzałych bananów i jabłek</a:t>
            </a:r>
            <a:endParaRPr lang="pl-PL" sz="2000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WYNIKI: </a:t>
            </a:r>
            <a:r>
              <a:rPr lang="pl-PL" sz="2000" dirty="0" smtClean="0">
                <a:latin typeface="Bookman Old Style" pitchFamily="18" charset="0"/>
              </a:rPr>
              <a:t>w próbie kontrolnej obserwujemy wyraźny wzrost roślin, natomiast nasiona rzeżuchy  z próby badawczej jedynie nieznacznie wykiełkowały 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WNIOSKI: </a:t>
            </a:r>
            <a:r>
              <a:rPr lang="pl-PL" sz="2400" dirty="0" smtClean="0">
                <a:latin typeface="Bookman Old Style" pitchFamily="18" charset="0"/>
              </a:rPr>
              <a:t>Etylen hamuje wzrost i rozwój rzeżuchy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a\Desktop\DSC_0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40960" cy="645333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39552" y="6021288"/>
            <a:ext cx="50405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okman Old Style" pitchFamily="18" charset="0"/>
              </a:rPr>
              <a:t>PRÓBA KONTROLNA</a:t>
            </a:r>
            <a:endParaRPr lang="pl-PL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a\Desktop\lotos projekt\DSC_0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68952" cy="640871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419872" y="5949280"/>
            <a:ext cx="489654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  <a:latin typeface="Bookman Old Style" pitchFamily="18" charset="0"/>
              </a:rPr>
              <a:t>PRÓBA BADAWCZA</a:t>
            </a:r>
            <a:endParaRPr lang="pl-PL" sz="2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548680"/>
            <a:ext cx="813690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Bookman Old Style" pitchFamily="18" charset="0"/>
              </a:rPr>
              <a:t>Doświadczenie III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 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err="1" smtClean="0">
                <a:latin typeface="Bookman Old Style" pitchFamily="18" charset="0"/>
              </a:rPr>
              <a:t>juglonu</a:t>
            </a:r>
            <a:r>
              <a:rPr lang="pl-PL" sz="2400" i="1" dirty="0" smtClean="0">
                <a:latin typeface="Bookman Old Style" pitchFamily="18" charset="0"/>
              </a:rPr>
              <a:t> na wzrost i rozwój bazylii</a:t>
            </a:r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err="1" smtClean="0">
                <a:latin typeface="Bookman Old Style" pitchFamily="18" charset="0"/>
              </a:rPr>
              <a:t>Juglon</a:t>
            </a:r>
            <a:r>
              <a:rPr lang="pl-PL" sz="2000" dirty="0" smtClean="0">
                <a:latin typeface="Bookman Old Style" pitchFamily="18" charset="0"/>
              </a:rPr>
              <a:t> hamuje wzrost i rozwój roślin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r>
              <a:rPr lang="pl-PL" b="1" u="sng" dirty="0" smtClean="0">
                <a:latin typeface="Bookman Old Style" pitchFamily="18" charset="0"/>
              </a:rPr>
              <a:t>Próba kontrolna</a:t>
            </a:r>
            <a:r>
              <a:rPr lang="pl-PL" b="1" dirty="0" smtClean="0">
                <a:latin typeface="Bookman Old Style" pitchFamily="18" charset="0"/>
              </a:rPr>
              <a:t>: </a:t>
            </a:r>
            <a:r>
              <a:rPr lang="pl-PL" sz="2000" dirty="0" err="1" smtClean="0">
                <a:latin typeface="Bookman Old Style" pitchFamily="18" charset="0"/>
              </a:rPr>
              <a:t>nasina</a:t>
            </a:r>
            <a:r>
              <a:rPr lang="pl-PL" sz="2000" dirty="0" smtClean="0">
                <a:latin typeface="Bookman Old Style" pitchFamily="18" charset="0"/>
              </a:rPr>
              <a:t> bazylii wysiane na wilgotnym podłożu</a:t>
            </a:r>
          </a:p>
          <a:p>
            <a:endParaRPr lang="pl-PL" sz="2000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badawcza</a:t>
            </a:r>
            <a:r>
              <a:rPr lang="pl-PL" b="1" dirty="0" smtClean="0">
                <a:latin typeface="Bookman Old Style" pitchFamily="18" charset="0"/>
              </a:rPr>
              <a:t>: </a:t>
            </a:r>
            <a:r>
              <a:rPr lang="pl-PL" sz="2000" dirty="0" smtClean="0">
                <a:latin typeface="Bookman Old Style" pitchFamily="18" charset="0"/>
              </a:rPr>
              <a:t>nasiona bazylii wysiane na wilgotnym podłożu z </a:t>
            </a:r>
            <a:r>
              <a:rPr lang="pl-PL" sz="2000" dirty="0" err="1" smtClean="0">
                <a:latin typeface="Bookman Old Style" pitchFamily="18" charset="0"/>
              </a:rPr>
              <a:t>juglonem</a:t>
            </a:r>
            <a:r>
              <a:rPr lang="pl-PL" sz="2000" dirty="0" smtClean="0">
                <a:latin typeface="Bookman Old Style" pitchFamily="18" charset="0"/>
              </a:rPr>
              <a:t> (0,0002%; 0,0005%; 0,001%; 0,002%)</a:t>
            </a:r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WYNIKI: </a:t>
            </a:r>
            <a:endParaRPr lang="pl-PL" sz="2000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0466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graphicFrame>
        <p:nvGraphicFramePr>
          <p:cNvPr id="3" name="Wykres 2"/>
          <p:cNvGraphicFramePr/>
          <p:nvPr/>
        </p:nvGraphicFramePr>
        <p:xfrm>
          <a:off x="0" y="188640"/>
          <a:ext cx="896448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Desktop\DSC_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2428256" cy="225184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1" name="Picture 3" descr="C:\Users\Maria\Desktop\lotos projekt\DSC_0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1"/>
            <a:ext cx="2356729" cy="2232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2" name="Picture 4" descr="C:\Users\Maria\Desktop\lotos projekt\DSC_00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908720"/>
            <a:ext cx="2311400" cy="2232248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3" name="Picture 5" descr="C:\Users\Maria\Desktop\DSC_0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861048"/>
            <a:ext cx="2738667" cy="237626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2054" name="Picture 6" descr="C:\Users\Maria\Desktop\DSC_009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3861048"/>
            <a:ext cx="2592288" cy="237943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pole tekstowe 7"/>
          <p:cNvSpPr txBox="1"/>
          <p:nvPr/>
        </p:nvSpPr>
        <p:spPr>
          <a:xfrm>
            <a:off x="467544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WNIOSKI: </a:t>
            </a:r>
            <a:r>
              <a:rPr lang="pl-PL" sz="2400" dirty="0" err="1" smtClean="0">
                <a:latin typeface="Bookman Old Style" pitchFamily="18" charset="0"/>
              </a:rPr>
              <a:t>Juglon</a:t>
            </a:r>
            <a:r>
              <a:rPr lang="pl-PL" sz="2400" dirty="0" smtClean="0">
                <a:latin typeface="Bookman Old Style" pitchFamily="18" charset="0"/>
              </a:rPr>
              <a:t> wyraźnie hamuje wzrost roślin</a:t>
            </a:r>
            <a:endParaRPr lang="pl-PL" sz="2400" b="1" dirty="0">
              <a:latin typeface="Bookman Old Style" pitchFamily="18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31640" y="328498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0,002%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499992" y="328498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0,001%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7236296" y="33569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0,0005%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259632" y="63093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0,0002%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644008" y="63093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0,00%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806489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ookman Old Style" pitchFamily="18" charset="0"/>
              </a:rPr>
              <a:t>WPŁYW </a:t>
            </a:r>
            <a:r>
              <a:rPr lang="pl-PL" b="1" u="sng" dirty="0" smtClean="0">
                <a:latin typeface="Bookman Old Style" pitchFamily="18" charset="0"/>
              </a:rPr>
              <a:t>CZYNNIKÓW FIZYCZNYCH </a:t>
            </a:r>
            <a:r>
              <a:rPr lang="pl-PL" b="1" dirty="0" smtClean="0">
                <a:latin typeface="Bookman Old Style" pitchFamily="18" charset="0"/>
              </a:rPr>
              <a:t>NA WZROST I ROZWÓJ ROŚLIN</a:t>
            </a:r>
          </a:p>
          <a:p>
            <a:r>
              <a:rPr lang="pl-PL" b="1" u="sng" dirty="0" smtClean="0">
                <a:latin typeface="Bookman Old Style" pitchFamily="18" charset="0"/>
              </a:rPr>
              <a:t>Doświadczenie IV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 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natężenia światła</a:t>
            </a:r>
            <a:r>
              <a:rPr lang="pl-PL" sz="2400" i="1" dirty="0" smtClean="0">
                <a:latin typeface="Bookman Old Style" pitchFamily="18" charset="0"/>
              </a:rPr>
              <a:t> na intensywność fotosyntezy</a:t>
            </a:r>
            <a:endParaRPr lang="pl-PL" b="1" i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Wraz ze wzrostem natężenia światła wzrasta </a:t>
            </a:r>
            <a:r>
              <a:rPr lang="pl-PL" sz="2000" dirty="0" err="1" smtClean="0">
                <a:latin typeface="Bookman Old Style" pitchFamily="18" charset="0"/>
              </a:rPr>
              <a:t>intensyność</a:t>
            </a:r>
            <a:r>
              <a:rPr lang="pl-PL" sz="2000" dirty="0" smtClean="0">
                <a:latin typeface="Bookman Old Style" pitchFamily="18" charset="0"/>
              </a:rPr>
              <a:t> fotosyntezy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r>
              <a:rPr lang="pl-PL" sz="2000" dirty="0" smtClean="0">
                <a:latin typeface="Bookman Old Style" pitchFamily="18" charset="0"/>
              </a:rPr>
              <a:t>Pędy moczarki kanadyjskiej wkładamy do probówki z wodą. Ustawiamy na stojaku w pobliżu źródła światła o różnym natężeniu.</a:t>
            </a:r>
          </a:p>
          <a:p>
            <a:r>
              <a:rPr lang="pl-PL" sz="2000" dirty="0" smtClean="0">
                <a:latin typeface="Bookman Old Style" pitchFamily="18" charset="0"/>
              </a:rPr>
              <a:t>Liczymy pęcherzyki tlenu w ciągu 1 min.</a:t>
            </a:r>
            <a:r>
              <a:rPr lang="pl-PL" b="1" dirty="0" smtClean="0">
                <a:latin typeface="Bookman Old Style" pitchFamily="18" charset="0"/>
              </a:rPr>
              <a:t> 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WYNIKI: </a:t>
            </a:r>
          </a:p>
          <a:p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548680"/>
            <a:ext cx="8208912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u="sng" dirty="0" smtClean="0">
              <a:latin typeface="Comic Sans MS" pitchFamily="66" charset="0"/>
            </a:endParaRPr>
          </a:p>
          <a:p>
            <a:pPr algn="ctr"/>
            <a:r>
              <a:rPr lang="pl-PL" u="sng" dirty="0" smtClean="0">
                <a:latin typeface="Comic Sans MS" pitchFamily="66" charset="0"/>
              </a:rPr>
              <a:t>Skład Ligowego Zespołu Badawczego:</a:t>
            </a:r>
          </a:p>
          <a:p>
            <a:pPr algn="ctr"/>
            <a:endParaRPr lang="pl-PL" u="sng" dirty="0" smtClean="0">
              <a:latin typeface="Comic Sans MS" pitchFamily="66" charset="0"/>
            </a:endParaRPr>
          </a:p>
          <a:p>
            <a:pPr algn="ctr"/>
            <a:r>
              <a:rPr lang="pl-PL" sz="2400" b="1" i="1" dirty="0" smtClean="0">
                <a:latin typeface="Comic Sans MS" pitchFamily="66" charset="0"/>
              </a:rPr>
              <a:t>Natalia Myśliwiec, Paulina </a:t>
            </a:r>
            <a:r>
              <a:rPr lang="pl-PL" sz="2400" b="1" i="1" dirty="0" err="1" smtClean="0">
                <a:latin typeface="Comic Sans MS" pitchFamily="66" charset="0"/>
              </a:rPr>
              <a:t>Bunar</a:t>
            </a:r>
            <a:r>
              <a:rPr lang="pl-PL" sz="2400" b="1" i="1" dirty="0" smtClean="0">
                <a:latin typeface="Comic Sans MS" pitchFamily="66" charset="0"/>
              </a:rPr>
              <a:t>, Julia Passowicz</a:t>
            </a:r>
          </a:p>
          <a:p>
            <a:endParaRPr lang="pl-PL" sz="2400" b="1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  <a:p>
            <a:endParaRPr lang="pl-PL" i="1" dirty="0" smtClean="0">
              <a:latin typeface="Comic Sans MS" pitchFamily="66" charset="0"/>
            </a:endParaRPr>
          </a:p>
        </p:txBody>
      </p:sp>
      <p:pic>
        <p:nvPicPr>
          <p:cNvPr id="4" name="Picture 5" descr="C:\Users\Maria\Desktop\lotos projekt\DSC_00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7344816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/>
          <p:cNvGraphicFramePr/>
          <p:nvPr/>
        </p:nvGraphicFramePr>
        <p:xfrm>
          <a:off x="539552" y="548680"/>
          <a:ext cx="806489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40466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latin typeface="Bookman Old Style" pitchFamily="18" charset="0"/>
              </a:rPr>
              <a:t>WNIOSKI: </a:t>
            </a:r>
            <a:r>
              <a:rPr lang="pl-PL" sz="2400" dirty="0" smtClean="0">
                <a:latin typeface="Bookman Old Style" pitchFamily="18" charset="0"/>
              </a:rPr>
              <a:t>Intensywność fotosyntezy wzrasta wraz </a:t>
            </a:r>
          </a:p>
          <a:p>
            <a:pPr marL="1254125" algn="just"/>
            <a:r>
              <a:rPr lang="pl-PL" sz="2400" dirty="0" smtClean="0">
                <a:latin typeface="Bookman Old Style" pitchFamily="18" charset="0"/>
              </a:rPr>
              <a:t>z natężeniem światła. Wydajność tego procesu ma bezpośredni wpływ na wzrost i rozwój roślin.</a:t>
            </a:r>
            <a:endParaRPr lang="pl-PL" sz="2400" b="1" dirty="0">
              <a:latin typeface="Bookman Old Style" pitchFamily="18" charset="0"/>
            </a:endParaRPr>
          </a:p>
        </p:txBody>
      </p:sp>
      <p:pic>
        <p:nvPicPr>
          <p:cNvPr id="1026" name="Picture 2" descr="C:\Users\Maria\Desktop\DSC_0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060848"/>
            <a:ext cx="3312368" cy="424847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Bookman Old Style" pitchFamily="18" charset="0"/>
              </a:rPr>
              <a:t>Doświadczenie V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 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temperatury</a:t>
            </a:r>
            <a:r>
              <a:rPr lang="pl-PL" sz="2400" i="1" dirty="0" smtClean="0">
                <a:latin typeface="Bookman Old Style" pitchFamily="18" charset="0"/>
              </a:rPr>
              <a:t> na wzrost i rozwój roślin</a:t>
            </a:r>
            <a:endParaRPr lang="pl-PL" sz="2400" b="1" i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Niska temperatura hamuje wzrost roślin</a:t>
            </a:r>
          </a:p>
          <a:p>
            <a:endParaRPr lang="pl-PL" sz="2000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kontrolna:</a:t>
            </a:r>
          </a:p>
          <a:p>
            <a:r>
              <a:rPr lang="pl-PL" sz="2000" dirty="0" smtClean="0">
                <a:latin typeface="Bookman Old Style" pitchFamily="18" charset="0"/>
              </a:rPr>
              <a:t>wzrost fasoli w </a:t>
            </a:r>
            <a:r>
              <a:rPr lang="pl-PL" sz="2000" dirty="0" err="1" smtClean="0">
                <a:latin typeface="Bookman Old Style" pitchFamily="18" charset="0"/>
              </a:rPr>
              <a:t>temeraturze</a:t>
            </a:r>
            <a:r>
              <a:rPr lang="pl-PL" sz="2000" dirty="0" smtClean="0">
                <a:latin typeface="Bookman Old Style" pitchFamily="18" charset="0"/>
              </a:rPr>
              <a:t> pokojowej ok. 20</a:t>
            </a:r>
            <a:r>
              <a:rPr lang="pl-PL" sz="2000" dirty="0" smtClean="0"/>
              <a:t> </a:t>
            </a:r>
            <a:r>
              <a:rPr lang="pl-PL" sz="2000" baseline="30000" dirty="0" err="1" smtClean="0"/>
              <a:t>o</a:t>
            </a:r>
            <a:r>
              <a:rPr lang="pl-PL" sz="2000" dirty="0" err="1" smtClean="0"/>
              <a:t>C</a:t>
            </a:r>
            <a:endParaRPr lang="pl-PL" sz="2000" dirty="0" smtClean="0"/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badawcza: </a:t>
            </a:r>
          </a:p>
          <a:p>
            <a:r>
              <a:rPr lang="pl-PL" sz="2000" dirty="0" smtClean="0">
                <a:latin typeface="Bookman Old Style" pitchFamily="18" charset="0"/>
              </a:rPr>
              <a:t>wzrost fasoli w temperaturze </a:t>
            </a:r>
            <a:r>
              <a:rPr lang="pl-PL" sz="2000" b="1" dirty="0" smtClean="0">
                <a:latin typeface="Bookman Old Style" pitchFamily="18" charset="0"/>
              </a:rPr>
              <a:t>30</a:t>
            </a:r>
            <a:r>
              <a:rPr lang="pl-PL" sz="2000" b="1" dirty="0" smtClean="0"/>
              <a:t> </a:t>
            </a:r>
            <a:r>
              <a:rPr lang="pl-PL" sz="2000" b="1" baseline="30000" dirty="0" err="1" smtClean="0"/>
              <a:t>o</a:t>
            </a:r>
            <a:r>
              <a:rPr lang="pl-PL" sz="2000" b="1" dirty="0" err="1" smtClean="0"/>
              <a:t>C</a:t>
            </a:r>
            <a:r>
              <a:rPr lang="pl-PL" sz="2000" b="1" dirty="0" smtClean="0"/>
              <a:t> </a:t>
            </a:r>
            <a:r>
              <a:rPr lang="pl-PL" sz="2000" dirty="0" smtClean="0">
                <a:latin typeface="Bookman Old Style" pitchFamily="18" charset="0"/>
              </a:rPr>
              <a:t>oraz w temperaturze </a:t>
            </a:r>
            <a:r>
              <a:rPr lang="pl-PL" sz="2000" b="1" dirty="0" smtClean="0"/>
              <a:t>5 </a:t>
            </a:r>
            <a:r>
              <a:rPr lang="pl-PL" sz="2000" b="1" baseline="30000" dirty="0" err="1" smtClean="0"/>
              <a:t>o</a:t>
            </a:r>
            <a:r>
              <a:rPr lang="pl-PL" sz="2000" b="1" dirty="0" err="1" smtClean="0"/>
              <a:t>C</a:t>
            </a:r>
            <a:endParaRPr lang="pl-PL" sz="2000" b="1" dirty="0" smtClean="0"/>
          </a:p>
          <a:p>
            <a:endParaRPr lang="pl-PL" sz="2000" dirty="0" smtClean="0">
              <a:latin typeface="Bookman Old Style" pitchFamily="18" charset="0"/>
            </a:endParaRPr>
          </a:p>
          <a:p>
            <a:r>
              <a:rPr lang="pl-PL" sz="2000" dirty="0" smtClean="0">
                <a:latin typeface="Bookman Old Style" pitchFamily="18" charset="0"/>
              </a:rPr>
              <a:t>W obu próbach utrzymywano takie same warunki oświetleniowe.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\Desktop\bol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836712"/>
            <a:ext cx="2520280" cy="417646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27" name="Picture 3" descr="C:\Users\Maria\Desktop\bole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2664296" cy="41656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</p:pic>
      <p:pic>
        <p:nvPicPr>
          <p:cNvPr id="1028" name="Picture 4" descr="C:\Users\Maria\Desktop\bole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836712"/>
            <a:ext cx="2664296" cy="417646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pole tekstowe 4"/>
          <p:cNvSpPr txBox="1"/>
          <p:nvPr/>
        </p:nvSpPr>
        <p:spPr>
          <a:xfrm>
            <a:off x="539552" y="26064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itchFamily="18" charset="0"/>
              </a:rPr>
              <a:t>Wyniki: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635896" y="5229200"/>
            <a:ext cx="20882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ookman Old Style" pitchFamily="18" charset="0"/>
              </a:rPr>
              <a:t>20 </a:t>
            </a:r>
            <a:r>
              <a:rPr lang="pl-PL" sz="2800" b="1" baseline="30000" dirty="0" err="1" smtClean="0">
                <a:latin typeface="Bookman Old Style" pitchFamily="18" charset="0"/>
              </a:rPr>
              <a:t>o</a:t>
            </a:r>
            <a:r>
              <a:rPr lang="pl-PL" sz="2800" b="1" dirty="0" err="1" smtClean="0">
                <a:latin typeface="Bookman Old Style" pitchFamily="18" charset="0"/>
              </a:rPr>
              <a:t>C</a:t>
            </a:r>
            <a:endParaRPr lang="pl-PL" sz="2800" b="1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827584" y="515719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ookman Old Style" pitchFamily="18" charset="0"/>
              </a:rPr>
              <a:t>5 </a:t>
            </a:r>
            <a:r>
              <a:rPr lang="pl-PL" sz="2800" b="1" baseline="30000" dirty="0" err="1" smtClean="0">
                <a:latin typeface="Bookman Old Style" pitchFamily="18" charset="0"/>
              </a:rPr>
              <a:t>o</a:t>
            </a:r>
            <a:r>
              <a:rPr lang="pl-PL" sz="2800" b="1" dirty="0" err="1" smtClean="0">
                <a:latin typeface="Bookman Old Style" pitchFamily="18" charset="0"/>
              </a:rPr>
              <a:t>C</a:t>
            </a:r>
            <a:endParaRPr lang="pl-PL" sz="2800" b="1" dirty="0">
              <a:latin typeface="Bookman Old Style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444208" y="5229200"/>
            <a:ext cx="20162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ookman Old Style" pitchFamily="18" charset="0"/>
              </a:rPr>
              <a:t>30</a:t>
            </a:r>
            <a:r>
              <a:rPr lang="pl-PL" dirty="0" smtClean="0"/>
              <a:t> </a:t>
            </a:r>
            <a:r>
              <a:rPr lang="pl-PL" sz="2800" b="1" baseline="30000" dirty="0" err="1" smtClean="0">
                <a:latin typeface="Bookman Old Style" pitchFamily="18" charset="0"/>
              </a:rPr>
              <a:t>o</a:t>
            </a:r>
            <a:r>
              <a:rPr lang="pl-PL" sz="2800" b="1" dirty="0" err="1" smtClean="0">
                <a:latin typeface="Bookman Old Style" pitchFamily="18" charset="0"/>
              </a:rPr>
              <a:t>C</a:t>
            </a:r>
            <a:endParaRPr lang="pl-PL" sz="2800" b="1" dirty="0" smtClean="0">
              <a:latin typeface="Bookman Old Style" pitchFamily="18" charset="0"/>
            </a:endParaRP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67544" y="5733256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Wnioski: </a:t>
            </a:r>
            <a:r>
              <a:rPr lang="pl-PL" sz="2400" dirty="0" smtClean="0">
                <a:latin typeface="Bookman Old Style" pitchFamily="18" charset="0"/>
              </a:rPr>
              <a:t>Temperatura wpływa na wzrost i rozwój roślin, niska temperatura wyraźnie hamuje rozwój fasoli.</a:t>
            </a:r>
            <a:endParaRPr lang="pl-PL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76672"/>
            <a:ext cx="828092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ookman Old Style" pitchFamily="18" charset="0"/>
              </a:rPr>
              <a:t>WPŁYW </a:t>
            </a:r>
            <a:r>
              <a:rPr lang="pl-PL" b="1" u="sng" dirty="0" smtClean="0">
                <a:latin typeface="Bookman Old Style" pitchFamily="18" charset="0"/>
              </a:rPr>
              <a:t>CZYNNIKÓW CHEMICZNYCH </a:t>
            </a:r>
            <a:r>
              <a:rPr lang="pl-PL" b="1" dirty="0" smtClean="0">
                <a:latin typeface="Bookman Old Style" pitchFamily="18" charset="0"/>
              </a:rPr>
              <a:t>NA WZROST I ROZWÓJ ROŚLIN</a:t>
            </a:r>
          </a:p>
          <a:p>
            <a:pPr algn="ctr"/>
            <a:endParaRPr lang="pl-PL" b="1" dirty="0" smtClean="0">
              <a:latin typeface="Bookman Old Style" pitchFamily="18" charset="0"/>
            </a:endParaRPr>
          </a:p>
          <a:p>
            <a:pPr algn="ctr"/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Doświadczenie VI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 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soli kuchennej </a:t>
            </a:r>
            <a:r>
              <a:rPr lang="pl-PL" sz="2400" i="1" dirty="0" smtClean="0">
                <a:latin typeface="Bookman Old Style" pitchFamily="18" charset="0"/>
              </a:rPr>
              <a:t>na wzrost i rozwój roślin</a:t>
            </a:r>
            <a:endParaRPr lang="pl-PL" sz="2400" b="1" i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Sól kuchenna hamuje wzrost roślin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kontrolna:</a:t>
            </a:r>
            <a:r>
              <a:rPr lang="pl-PL" b="1" dirty="0" smtClean="0">
                <a:latin typeface="Bookman Old Style" pitchFamily="18" charset="0"/>
              </a:rPr>
              <a:t> </a:t>
            </a:r>
          </a:p>
          <a:p>
            <a:r>
              <a:rPr lang="pl-PL" sz="2000" dirty="0" smtClean="0">
                <a:latin typeface="Bookman Old Style" pitchFamily="18" charset="0"/>
              </a:rPr>
              <a:t>wzrost  roślin  fasoli podlewanych  zwykłą wodą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badawcza: </a:t>
            </a:r>
          </a:p>
          <a:p>
            <a:r>
              <a:rPr lang="pl-PL" sz="2000" dirty="0" smtClean="0">
                <a:latin typeface="Bookman Old Style" pitchFamily="18" charset="0"/>
              </a:rPr>
              <a:t>wzrost roślin fasoli podlewanych wodnym roztworem</a:t>
            </a:r>
          </a:p>
          <a:p>
            <a:r>
              <a:rPr lang="pl-PL" sz="2000" b="1" dirty="0" smtClean="0">
                <a:latin typeface="Bookman Old Style" pitchFamily="18" charset="0"/>
              </a:rPr>
              <a:t>soli kuchennej</a:t>
            </a:r>
            <a:endParaRPr lang="pl-PL" sz="2000" b="1" u="sng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a\Desktop\só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733800" cy="2387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1027" name="Picture 3" descr="C:\Users\Maria\Desktop\sól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2880320" cy="41044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323528" y="332656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itchFamily="18" charset="0"/>
              </a:rPr>
              <a:t>Wyniki: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357301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próba badawcza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580112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próba kontrolna</a:t>
            </a:r>
            <a:endParaRPr lang="pl-PL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51520" y="4437112"/>
            <a:ext cx="871296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itchFamily="18" charset="0"/>
              </a:rPr>
              <a:t>Wnioski: 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sz="3200" dirty="0" smtClean="0">
                <a:latin typeface="Bookman Old Style" pitchFamily="18" charset="0"/>
              </a:rPr>
              <a:t>Sól kuchenna hamuje wzrost roślin.</a:t>
            </a:r>
          </a:p>
          <a:p>
            <a:r>
              <a:rPr lang="pl-PL" sz="3200" dirty="0" smtClean="0">
                <a:latin typeface="Bookman Old Style" pitchFamily="18" charset="0"/>
              </a:rPr>
              <a:t>Posypywanie dróg solą ogranicza wzrost roślin na poboczu. </a:t>
            </a:r>
            <a:endParaRPr lang="pl-PL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548680"/>
            <a:ext cx="828092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Bookman Old Style" pitchFamily="18" charset="0"/>
              </a:rPr>
              <a:t>Doświadczenie VII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 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detergentów</a:t>
            </a:r>
            <a:r>
              <a:rPr lang="pl-PL" sz="2400" i="1" dirty="0" smtClean="0">
                <a:latin typeface="Bookman Old Style" pitchFamily="18" charset="0"/>
              </a:rPr>
              <a:t> na wzrost i rozwój roślin</a:t>
            </a:r>
            <a:endParaRPr lang="pl-PL" sz="2400" b="1" i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Detergenty hamują wzrost roślin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kontrolna</a:t>
            </a:r>
            <a:r>
              <a:rPr lang="pl-PL" b="1" dirty="0" smtClean="0">
                <a:latin typeface="Bookman Old Style" pitchFamily="18" charset="0"/>
              </a:rPr>
              <a:t>:</a:t>
            </a:r>
          </a:p>
          <a:p>
            <a:r>
              <a:rPr lang="pl-PL" sz="2000" dirty="0" smtClean="0">
                <a:latin typeface="Bookman Old Style" pitchFamily="18" charset="0"/>
              </a:rPr>
              <a:t>wzrost roślin fasoli podlewanych zwykłą wodą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badawcza</a:t>
            </a:r>
            <a:r>
              <a:rPr lang="pl-PL" b="1" dirty="0" smtClean="0">
                <a:latin typeface="Bookman Old Style" pitchFamily="18" charset="0"/>
              </a:rPr>
              <a:t>:</a:t>
            </a:r>
          </a:p>
          <a:p>
            <a:r>
              <a:rPr lang="pl-PL" sz="2000" dirty="0" smtClean="0">
                <a:latin typeface="Bookman Old Style" pitchFamily="18" charset="0"/>
              </a:rPr>
              <a:t>wzrost roślin fasoli podlewanych roztworem </a:t>
            </a:r>
            <a:r>
              <a:rPr lang="pl-PL" sz="2000" b="1" dirty="0" smtClean="0">
                <a:latin typeface="Bookman Old Style" pitchFamily="18" charset="0"/>
              </a:rPr>
              <a:t>proszku do prania</a:t>
            </a:r>
            <a:r>
              <a:rPr lang="pl-PL" sz="2000" dirty="0" smtClean="0">
                <a:latin typeface="Bookman Old Style" pitchFamily="18" charset="0"/>
              </a:rPr>
              <a:t> oraz roztworem </a:t>
            </a:r>
            <a:r>
              <a:rPr lang="pl-PL" sz="2000" b="1" dirty="0" smtClean="0">
                <a:latin typeface="Bookman Old Style" pitchFamily="18" charset="0"/>
              </a:rPr>
              <a:t>płynu do naczyń</a:t>
            </a:r>
          </a:p>
          <a:p>
            <a:endParaRPr lang="pl-PL" b="1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a\Desktop\detergeny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8640"/>
            <a:ext cx="5976664" cy="5904656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3" name="pole tekstowe 2"/>
          <p:cNvSpPr txBox="1"/>
          <p:nvPr/>
        </p:nvSpPr>
        <p:spPr>
          <a:xfrm>
            <a:off x="395536" y="548680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itchFamily="18" charset="0"/>
              </a:rPr>
              <a:t>Wyniki: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695728" y="609329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ookman Old Style" pitchFamily="18" charset="0"/>
              </a:rPr>
              <a:t>próba kontrolna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3779912" y="609329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ookman Old Style" pitchFamily="18" charset="0"/>
              </a:rPr>
              <a:t>próba badawcza</a:t>
            </a:r>
          </a:p>
          <a:p>
            <a:pPr algn="ctr"/>
            <a:r>
              <a:rPr lang="pl-PL" b="1" dirty="0" smtClean="0">
                <a:latin typeface="Bookman Old Style" pitchFamily="18" charset="0"/>
              </a:rPr>
              <a:t>(płyn do naczyń)</a:t>
            </a:r>
            <a:endParaRPr lang="pl-PL" b="1" dirty="0"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043608" y="6093296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ookman Old Style" pitchFamily="18" charset="0"/>
              </a:rPr>
              <a:t>próba badawcza</a:t>
            </a:r>
          </a:p>
          <a:p>
            <a:pPr algn="ctr"/>
            <a:r>
              <a:rPr lang="pl-PL" b="1" dirty="0" smtClean="0">
                <a:latin typeface="Bookman Old Style" pitchFamily="18" charset="0"/>
              </a:rPr>
              <a:t>(proszek do prania)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548680"/>
            <a:ext cx="784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Bookman Old Style" pitchFamily="18" charset="0"/>
              </a:rPr>
              <a:t>Wnioski:</a:t>
            </a:r>
          </a:p>
          <a:p>
            <a:endParaRPr lang="pl-PL" sz="2000" b="1" dirty="0" smtClean="0">
              <a:latin typeface="Bookman Old Style" pitchFamily="18" charset="0"/>
            </a:endParaRPr>
          </a:p>
          <a:p>
            <a:r>
              <a:rPr lang="pl-PL" sz="3200" u="sng" dirty="0" smtClean="0">
                <a:latin typeface="Bookman Old Style" pitchFamily="18" charset="0"/>
              </a:rPr>
              <a:t>Detergenty</a:t>
            </a:r>
            <a:r>
              <a:rPr lang="pl-PL" sz="3200" dirty="0" smtClean="0">
                <a:latin typeface="Bookman Old Style" pitchFamily="18" charset="0"/>
              </a:rPr>
              <a:t> </a:t>
            </a:r>
          </a:p>
          <a:p>
            <a:r>
              <a:rPr lang="pl-PL" sz="3200" dirty="0" smtClean="0">
                <a:latin typeface="Bookman Old Style" pitchFamily="18" charset="0"/>
              </a:rPr>
              <a:t>(proszek do prania, płyn do naczyń) wyraźnie ograniczają wzrost i rozwój roślin</a:t>
            </a:r>
            <a:endParaRPr lang="pl-PL" sz="32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39552" y="476672"/>
            <a:ext cx="842493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>
                <a:latin typeface="Bookman Old Style" pitchFamily="18" charset="0"/>
              </a:rPr>
              <a:t>Doświadczenie VIII</a:t>
            </a:r>
          </a:p>
          <a:p>
            <a:endParaRPr lang="pl-PL" b="1" u="sng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PROBLEM BADAWCZY:</a:t>
            </a:r>
          </a:p>
          <a:p>
            <a:r>
              <a:rPr lang="pl-PL" sz="2400" i="1" dirty="0" smtClean="0">
                <a:latin typeface="Bookman Old Style" pitchFamily="18" charset="0"/>
              </a:rPr>
              <a:t>Wpływ </a:t>
            </a:r>
            <a:r>
              <a:rPr lang="pl-PL" sz="2400" i="1" u="sng" dirty="0" smtClean="0">
                <a:latin typeface="Bookman Old Style" pitchFamily="18" charset="0"/>
              </a:rPr>
              <a:t>wybranych pierwiastków</a:t>
            </a:r>
            <a:r>
              <a:rPr lang="pl-PL" sz="2400" i="1" dirty="0" smtClean="0">
                <a:latin typeface="Bookman Old Style" pitchFamily="18" charset="0"/>
              </a:rPr>
              <a:t> na wzrost i rozwój roślin</a:t>
            </a:r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HIPOTEZA: </a:t>
            </a:r>
            <a:r>
              <a:rPr lang="pl-PL" sz="2000" dirty="0" smtClean="0">
                <a:latin typeface="Bookman Old Style" pitchFamily="18" charset="0"/>
              </a:rPr>
              <a:t>Pierwiastki wpływają na wzrost i rozwój roślin</a:t>
            </a:r>
          </a:p>
          <a:p>
            <a:r>
              <a:rPr lang="pl-PL" sz="2000" b="1" dirty="0" smtClean="0">
                <a:latin typeface="Bookman Old Style" pitchFamily="18" charset="0"/>
              </a:rPr>
              <a:t> </a:t>
            </a:r>
          </a:p>
          <a:p>
            <a:r>
              <a:rPr lang="pl-PL" b="1" dirty="0" smtClean="0">
                <a:latin typeface="Bookman Old Style" pitchFamily="18" charset="0"/>
              </a:rPr>
              <a:t>OPIS DOŚWIADCZENIA:</a:t>
            </a:r>
          </a:p>
          <a:p>
            <a:pPr lvl="0"/>
            <a:r>
              <a:rPr lang="pl-PL" dirty="0" smtClean="0">
                <a:latin typeface="Bookman Old Style" pitchFamily="18" charset="0"/>
              </a:rPr>
              <a:t>W doświadczeniu wykorzystujemy </a:t>
            </a:r>
            <a:r>
              <a:rPr lang="pl-PL" dirty="0" err="1" smtClean="0">
                <a:latin typeface="Bookman Old Style" pitchFamily="18" charset="0"/>
              </a:rPr>
              <a:t>r-r</a:t>
            </a:r>
            <a:r>
              <a:rPr lang="pl-PL" dirty="0" smtClean="0">
                <a:latin typeface="Bookman Old Style" pitchFamily="18" charset="0"/>
              </a:rPr>
              <a:t> soli: 5% Ca(NO</a:t>
            </a:r>
            <a:r>
              <a:rPr lang="pl-PL" baseline="-25000" dirty="0" smtClean="0"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)</a:t>
            </a:r>
            <a:r>
              <a:rPr lang="pl-PL" baseline="-25000" dirty="0" smtClean="0">
                <a:latin typeface="Bookman Old Style" pitchFamily="18" charset="0"/>
              </a:rPr>
              <a:t>2; </a:t>
            </a:r>
            <a:r>
              <a:rPr lang="pl-PL" dirty="0" smtClean="0">
                <a:latin typeface="Bookman Old Style" pitchFamily="18" charset="0"/>
              </a:rPr>
              <a:t>1,5% KNO</a:t>
            </a:r>
            <a:r>
              <a:rPr lang="pl-PL" baseline="-25000" dirty="0" smtClean="0"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; 1,5% MgSO</a:t>
            </a:r>
            <a:r>
              <a:rPr lang="pl-PL" baseline="-25000" dirty="0" smtClean="0">
                <a:latin typeface="Bookman Old Style" pitchFamily="18" charset="0"/>
              </a:rPr>
              <a:t>4</a:t>
            </a:r>
            <a:r>
              <a:rPr lang="pl-PL" dirty="0" smtClean="0">
                <a:latin typeface="Bookman Old Style" pitchFamily="18" charset="0"/>
              </a:rPr>
              <a:t>; 1,5% FeCl</a:t>
            </a:r>
            <a:r>
              <a:rPr lang="pl-PL" baseline="-25000" dirty="0" smtClean="0">
                <a:latin typeface="Bookman Old Style" pitchFamily="18" charset="0"/>
              </a:rPr>
              <a:t>3</a:t>
            </a:r>
            <a:r>
              <a:rPr lang="pl-PL" dirty="0" smtClean="0">
                <a:latin typeface="Bookman Old Style" pitchFamily="18" charset="0"/>
              </a:rPr>
              <a:t>; woda destylowana.</a:t>
            </a:r>
          </a:p>
          <a:p>
            <a:endParaRPr lang="pl-PL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kontrolna</a:t>
            </a:r>
            <a:r>
              <a:rPr lang="pl-PL" dirty="0" smtClean="0">
                <a:latin typeface="Bookman Old Style" pitchFamily="18" charset="0"/>
              </a:rPr>
              <a:t>: </a:t>
            </a:r>
            <a:r>
              <a:rPr lang="pl-PL" b="1" dirty="0" smtClean="0">
                <a:latin typeface="Bookman Old Style" pitchFamily="18" charset="0"/>
              </a:rPr>
              <a:t>(nr 1)</a:t>
            </a:r>
            <a:r>
              <a:rPr lang="pl-PL" dirty="0" smtClean="0">
                <a:latin typeface="Bookman Old Style" pitchFamily="18" charset="0"/>
              </a:rPr>
              <a:t> wzrost fasoli na </a:t>
            </a:r>
            <a:r>
              <a:rPr lang="pl-PL" u="sng" dirty="0" smtClean="0">
                <a:latin typeface="Bookman Old Style" pitchFamily="18" charset="0"/>
              </a:rPr>
              <a:t>pożywce pełnej</a:t>
            </a:r>
          </a:p>
          <a:p>
            <a:r>
              <a:rPr lang="pl-PL" dirty="0" smtClean="0">
                <a:latin typeface="Bookman Old Style" pitchFamily="18" charset="0"/>
              </a:rPr>
              <a:t>(komplet pierwiastków)</a:t>
            </a: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u="sng" dirty="0" smtClean="0">
                <a:latin typeface="Bookman Old Style" pitchFamily="18" charset="0"/>
              </a:rPr>
              <a:t>Próba badawcza: </a:t>
            </a:r>
          </a:p>
          <a:p>
            <a:r>
              <a:rPr lang="pl-PL" b="1" dirty="0" smtClean="0">
                <a:latin typeface="Bookman Old Style" pitchFamily="18" charset="0"/>
              </a:rPr>
              <a:t>(nr 2) </a:t>
            </a:r>
            <a:r>
              <a:rPr lang="pl-PL" dirty="0" smtClean="0">
                <a:latin typeface="Bookman Old Style" pitchFamily="18" charset="0"/>
              </a:rPr>
              <a:t>wzrost fasoli na pożywce </a:t>
            </a:r>
            <a:r>
              <a:rPr lang="pl-PL" u="sng" dirty="0" smtClean="0">
                <a:latin typeface="Bookman Old Style" pitchFamily="18" charset="0"/>
              </a:rPr>
              <a:t>bez potasu</a:t>
            </a:r>
          </a:p>
          <a:p>
            <a:r>
              <a:rPr lang="pl-PL" b="1" dirty="0" smtClean="0">
                <a:latin typeface="Bookman Old Style" pitchFamily="18" charset="0"/>
              </a:rPr>
              <a:t>(nr 3) </a:t>
            </a:r>
            <a:r>
              <a:rPr lang="pl-PL" dirty="0" smtClean="0">
                <a:latin typeface="Bookman Old Style" pitchFamily="18" charset="0"/>
              </a:rPr>
              <a:t>wzrost fasoli na pożywce </a:t>
            </a:r>
            <a:r>
              <a:rPr lang="pl-PL" u="sng" dirty="0" smtClean="0">
                <a:latin typeface="Bookman Old Style" pitchFamily="18" charset="0"/>
              </a:rPr>
              <a:t>bez azotu</a:t>
            </a:r>
          </a:p>
          <a:p>
            <a:r>
              <a:rPr lang="pl-PL" b="1" dirty="0" smtClean="0">
                <a:latin typeface="Bookman Old Style" pitchFamily="18" charset="0"/>
              </a:rPr>
              <a:t>(nr 4) </a:t>
            </a:r>
            <a:r>
              <a:rPr lang="pl-PL" dirty="0" smtClean="0">
                <a:latin typeface="Bookman Old Style" pitchFamily="18" charset="0"/>
              </a:rPr>
              <a:t>wzrost fasoli na pożywce </a:t>
            </a:r>
            <a:r>
              <a:rPr lang="pl-PL" u="sng" dirty="0" smtClean="0">
                <a:latin typeface="Bookman Old Style" pitchFamily="18" charset="0"/>
              </a:rPr>
              <a:t>bez wapnia</a:t>
            </a:r>
          </a:p>
          <a:p>
            <a:r>
              <a:rPr lang="pl-PL" b="1" dirty="0" smtClean="0">
                <a:latin typeface="Bookman Old Style" pitchFamily="18" charset="0"/>
              </a:rPr>
              <a:t>(nr 5) </a:t>
            </a:r>
            <a:r>
              <a:rPr lang="pl-PL" dirty="0" smtClean="0">
                <a:latin typeface="Bookman Old Style" pitchFamily="18" charset="0"/>
              </a:rPr>
              <a:t>wzrost fasoli na pożywce </a:t>
            </a:r>
            <a:r>
              <a:rPr lang="pl-PL" u="sng" dirty="0" smtClean="0">
                <a:latin typeface="Bookman Old Style" pitchFamily="18" charset="0"/>
              </a:rPr>
              <a:t>bez żelaza</a:t>
            </a:r>
          </a:p>
          <a:p>
            <a:r>
              <a:rPr lang="pl-PL" b="1" dirty="0" smtClean="0">
                <a:latin typeface="Bookman Old Style" pitchFamily="18" charset="0"/>
              </a:rPr>
              <a:t>(nr 6)</a:t>
            </a:r>
            <a:r>
              <a:rPr lang="pl-PL" dirty="0" smtClean="0">
                <a:latin typeface="Bookman Old Style" pitchFamily="18" charset="0"/>
              </a:rPr>
              <a:t> wzrost fasoli na pożywce </a:t>
            </a:r>
            <a:r>
              <a:rPr lang="pl-PL" u="sng" dirty="0" smtClean="0">
                <a:latin typeface="Bookman Old Style" pitchFamily="18" charset="0"/>
              </a:rPr>
              <a:t>bez magnezu </a:t>
            </a:r>
          </a:p>
          <a:p>
            <a:endParaRPr lang="pl-PL" dirty="0" smtClean="0">
              <a:latin typeface="Bookman Old Style" pitchFamily="18" charset="0"/>
            </a:endParaRPr>
          </a:p>
          <a:p>
            <a:endParaRPr lang="pl-PL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endParaRPr lang="pl-PL" b="1" dirty="0" smtClean="0">
              <a:latin typeface="Bookman Old Style" pitchFamily="18" charset="0"/>
            </a:endParaRPr>
          </a:p>
          <a:p>
            <a:r>
              <a:rPr lang="pl-PL" b="1" dirty="0" smtClean="0">
                <a:latin typeface="Bookman Old Style" pitchFamily="18" charset="0"/>
              </a:rPr>
              <a:t> 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3356992"/>
            <a:ext cx="6441568" cy="2281808"/>
          </a:xfrm>
        </p:spPr>
        <p:txBody>
          <a:bodyPr/>
          <a:lstStyle/>
          <a:p>
            <a:pPr algn="l"/>
            <a:r>
              <a:rPr lang="pl-PL" i="1" dirty="0" smtClean="0">
                <a:latin typeface="Comic Sans MS" pitchFamily="66" charset="0"/>
              </a:rPr>
              <a:t/>
            </a:r>
            <a:br>
              <a:rPr lang="pl-PL" i="1" dirty="0" smtClean="0">
                <a:latin typeface="Comic Sans MS" pitchFamily="66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836712"/>
            <a:ext cx="8459430" cy="6552728"/>
          </a:xfrm>
        </p:spPr>
        <p:txBody>
          <a:bodyPr>
            <a:normAutofit fontScale="92500"/>
          </a:bodyPr>
          <a:lstStyle/>
          <a:p>
            <a:pPr algn="l"/>
            <a:endParaRPr lang="pl-PL" sz="2800" i="1" dirty="0" smtClean="0">
              <a:latin typeface="Comic Sans MS" pitchFamily="66" charset="0"/>
            </a:endParaRPr>
          </a:p>
          <a:p>
            <a:pPr algn="l"/>
            <a:endParaRPr lang="pl-PL" sz="2800" i="1" dirty="0" smtClean="0">
              <a:latin typeface="Comic Sans MS" pitchFamily="66" charset="0"/>
            </a:endParaRPr>
          </a:p>
          <a:p>
            <a:pPr algn="l"/>
            <a:endParaRPr lang="pl-PL" sz="2800" i="1" dirty="0" smtClean="0">
              <a:latin typeface="Comic Sans MS" pitchFamily="66" charset="0"/>
            </a:endParaRPr>
          </a:p>
          <a:p>
            <a:pPr algn="l"/>
            <a:endParaRPr lang="pl-PL" sz="2800" i="1" dirty="0" smtClean="0">
              <a:latin typeface="Comic Sans MS" pitchFamily="66" charset="0"/>
            </a:endParaRPr>
          </a:p>
          <a:p>
            <a:pPr algn="ctr"/>
            <a:r>
              <a:rPr lang="pl-PL" sz="3000" i="1" dirty="0" smtClean="0">
                <a:latin typeface="Comic Sans MS" pitchFamily="66" charset="0"/>
              </a:rPr>
              <a:t>„</a:t>
            </a:r>
            <a:r>
              <a:rPr lang="pl-PL" sz="3500" i="1" dirty="0" smtClean="0">
                <a:latin typeface="Bookman Old Style" pitchFamily="18" charset="0"/>
              </a:rPr>
              <a:t>Ważne jest by nigdy nie przestać pytać.</a:t>
            </a:r>
          </a:p>
          <a:p>
            <a:pPr algn="ctr"/>
            <a:r>
              <a:rPr lang="pl-PL" sz="3500" i="1" dirty="0" smtClean="0">
                <a:latin typeface="Bookman Old Style" pitchFamily="18" charset="0"/>
              </a:rPr>
              <a:t> Ciekawość nie istnieje bez przyczyny. . .</a:t>
            </a:r>
          </a:p>
          <a:p>
            <a:pPr algn="ctr"/>
            <a:r>
              <a:rPr lang="pl-PL" sz="3500" i="1" dirty="0" smtClean="0">
                <a:latin typeface="Bookman Old Style" pitchFamily="18" charset="0"/>
              </a:rPr>
              <a:t>Kto nie potrafi pytać nie potrafi żyć „</a:t>
            </a:r>
          </a:p>
          <a:p>
            <a:pPr algn="l"/>
            <a:endParaRPr lang="pl-PL" sz="3500" i="1" dirty="0" smtClean="0">
              <a:latin typeface="Bookman Old Style" pitchFamily="18" charset="0"/>
            </a:endParaRPr>
          </a:p>
          <a:p>
            <a:r>
              <a:rPr lang="pl-PL" sz="3500" i="1" dirty="0" smtClean="0">
                <a:latin typeface="Bookman Old Style" pitchFamily="18" charset="0"/>
              </a:rPr>
              <a:t>Albert Einstein</a:t>
            </a:r>
          </a:p>
          <a:p>
            <a:pPr algn="l"/>
            <a:endParaRPr lang="pl-PL" sz="2800" i="1" dirty="0" smtClean="0">
              <a:latin typeface="Comic Sans MS" pitchFamily="66" charset="0"/>
            </a:endParaRPr>
          </a:p>
          <a:p>
            <a:pPr algn="l"/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i="1" dirty="0" smtClean="0">
              <a:latin typeface="Comic Sans MS" pitchFamily="66" charset="0"/>
            </a:endParaRPr>
          </a:p>
          <a:p>
            <a:endParaRPr lang="pl-PL" i="1" dirty="0" smtClean="0"/>
          </a:p>
          <a:p>
            <a:pPr algn="l"/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33265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Bookman Old Style" pitchFamily="18" charset="0"/>
              </a:rPr>
              <a:t>Wyniki:</a:t>
            </a:r>
            <a:endParaRPr lang="pl-PL" b="1" dirty="0">
              <a:latin typeface="Bookman Old Style" pitchFamily="18" charset="0"/>
            </a:endParaRPr>
          </a:p>
        </p:txBody>
      </p:sp>
      <p:pic>
        <p:nvPicPr>
          <p:cNvPr id="2050" name="Picture 2" descr="G:\BIOLOGIA  (FASOLA)\P1030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3528392" cy="51845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2051" name="Picture 3" descr="G:\BIOLOGIA  (FASOLA)\P2170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08720"/>
            <a:ext cx="4032448" cy="525658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10" name="pole tekstowe 9"/>
          <p:cNvSpPr txBox="1"/>
          <p:nvPr/>
        </p:nvSpPr>
        <p:spPr>
          <a:xfrm>
            <a:off x="683568" y="6381328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pożywka pełna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4788024" y="6381328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pożywka bez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potasu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BIOLOGIA  (FASOLA)\P2240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620688"/>
            <a:ext cx="3384376" cy="4896544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5" name="Picture 4" descr="G:\BIOLOGIA  (FASOLA)\P224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692696"/>
            <a:ext cx="4032448" cy="482453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467544" y="580526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pożywka bez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azotu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5436096" y="5805264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pożywka bez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wapnia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G:\BIOLOGIA  (FASOLA)\P224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32656"/>
            <a:ext cx="3096344" cy="583264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pic>
        <p:nvPicPr>
          <p:cNvPr id="3" name="Picture 6" descr="G:\BIOLOGIA  (FASOLA)\P22406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4392488" cy="496855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</p:pic>
      <p:sp>
        <p:nvSpPr>
          <p:cNvPr id="4" name="pole tekstowe 3"/>
          <p:cNvSpPr txBox="1"/>
          <p:nvPr/>
        </p:nvSpPr>
        <p:spPr>
          <a:xfrm>
            <a:off x="467544" y="544522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pożywka bez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żelaza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64088" y="638132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pożywka bez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magnezu</a:t>
            </a:r>
            <a:endParaRPr lang="pl-PL" sz="20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692696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latin typeface="Bookman Old Style" pitchFamily="18" charset="0"/>
              </a:rPr>
              <a:t>Wnioski:</a:t>
            </a:r>
            <a:r>
              <a:rPr lang="pl-PL" sz="2000" b="1" dirty="0" smtClean="0">
                <a:latin typeface="Bookman Old Style" pitchFamily="18" charset="0"/>
              </a:rPr>
              <a:t> </a:t>
            </a:r>
          </a:p>
          <a:p>
            <a:endParaRPr lang="pl-PL" sz="2000" b="1" dirty="0" smtClean="0">
              <a:latin typeface="Bookman Old Style" pitchFamily="18" charset="0"/>
            </a:endParaRPr>
          </a:p>
          <a:p>
            <a:r>
              <a:rPr lang="pl-PL" sz="3200" dirty="0" smtClean="0">
                <a:latin typeface="Bookman Old Style" pitchFamily="18" charset="0"/>
              </a:rPr>
              <a:t>Makroelementy i mikroelementy wyraźnie wpływają na wzrost i rozwój roślin.</a:t>
            </a:r>
          </a:p>
          <a:p>
            <a:r>
              <a:rPr lang="pl-PL" sz="3200" dirty="0" smtClean="0">
                <a:latin typeface="Bookman Old Style" pitchFamily="18" charset="0"/>
              </a:rPr>
              <a:t>Niedobór jednego z pierwiastków powoduje zaburzenia wzrostu rośliny, wywołuje chlorozę lub nekrozę liści.</a:t>
            </a:r>
            <a:endParaRPr lang="pl-PL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683568" y="5486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11560" y="620688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latin typeface="Bookman Old Style" pitchFamily="18" charset="0"/>
              </a:rPr>
              <a:t>Rośliny podobnie jak inne organizmy reagują na zmiany natężenia czynników w środowisku.</a:t>
            </a:r>
          </a:p>
          <a:p>
            <a:pPr algn="just"/>
            <a:endParaRPr lang="pl-PL" sz="3200" dirty="0" smtClean="0">
              <a:latin typeface="Bookman Old Style" pitchFamily="18" charset="0"/>
            </a:endParaRPr>
          </a:p>
          <a:p>
            <a:pPr algn="just"/>
            <a:r>
              <a:rPr lang="pl-PL" sz="3200" dirty="0" smtClean="0">
                <a:latin typeface="Bookman Old Style" pitchFamily="18" charset="0"/>
              </a:rPr>
              <a:t>Przy niedoborze lub nadmiarze danego czynnika wzrost i rozwój roślin wyraźnie ulega pogorszeniu.</a:t>
            </a:r>
          </a:p>
          <a:p>
            <a:pPr algn="just"/>
            <a:endParaRPr lang="pl-PL" sz="3200" dirty="0" smtClean="0">
              <a:latin typeface="Bookman Old Style" pitchFamily="18" charset="0"/>
            </a:endParaRPr>
          </a:p>
          <a:p>
            <a:pPr algn="just"/>
            <a:r>
              <a:rPr lang="pl-PL" sz="3200" dirty="0" smtClean="0">
                <a:latin typeface="Bookman Old Style" pitchFamily="18" charset="0"/>
              </a:rPr>
              <a:t>Dopiero </a:t>
            </a:r>
            <a:r>
              <a:rPr lang="pl-PL" sz="3200" b="1" dirty="0" smtClean="0">
                <a:latin typeface="Bookman Old Style" pitchFamily="18" charset="0"/>
              </a:rPr>
              <a:t>optymalna wartość</a:t>
            </a:r>
            <a:r>
              <a:rPr lang="pl-PL" sz="3200" dirty="0" smtClean="0">
                <a:latin typeface="Bookman Old Style" pitchFamily="18" charset="0"/>
              </a:rPr>
              <a:t> danego czynnika wpływa korzystnie na kondycję roślin.</a:t>
            </a:r>
            <a:endParaRPr lang="pl-PL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99592" y="692696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5400" dirty="0" smtClean="0">
              <a:latin typeface="Bookman Old Style" pitchFamily="18" charset="0"/>
            </a:endParaRPr>
          </a:p>
          <a:p>
            <a:pPr algn="ctr"/>
            <a:endParaRPr lang="pl-PL" sz="5400" dirty="0" smtClean="0">
              <a:latin typeface="Bookman Old Style" pitchFamily="18" charset="0"/>
            </a:endParaRPr>
          </a:p>
          <a:p>
            <a:pPr algn="ctr"/>
            <a:r>
              <a:rPr lang="pl-PL" sz="5400" dirty="0" smtClean="0">
                <a:latin typeface="Bookman Old Style" pitchFamily="18" charset="0"/>
              </a:rPr>
              <a:t>DZIĘKUJEMY</a:t>
            </a:r>
          </a:p>
          <a:p>
            <a:pPr algn="ctr"/>
            <a:r>
              <a:rPr lang="pl-PL" sz="5400" dirty="0" smtClean="0">
                <a:latin typeface="Bookman Old Style" pitchFamily="18" charset="0"/>
              </a:rPr>
              <a:t> ZA UWAGĘ</a:t>
            </a:r>
            <a:endParaRPr lang="pl-PL" sz="540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332656"/>
            <a:ext cx="74168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dirty="0" smtClean="0">
                <a:latin typeface="Bookman Old Style" pitchFamily="18" charset="0"/>
              </a:rPr>
              <a:t>Biologia to nauka empiryczna, co oznacza, że w poznawaniu tej dziedziny życia ważną rolę odgrywają </a:t>
            </a:r>
          </a:p>
          <a:p>
            <a:pPr algn="just"/>
            <a:r>
              <a:rPr lang="pl-PL" sz="3200" b="1" u="sng" dirty="0" smtClean="0">
                <a:latin typeface="Bookman Old Style" pitchFamily="18" charset="0"/>
              </a:rPr>
              <a:t>obserwacje i doświadczenia.</a:t>
            </a:r>
          </a:p>
          <a:p>
            <a:pPr algn="just"/>
            <a:endParaRPr lang="pl-PL" sz="3200" b="1" dirty="0" smtClean="0">
              <a:latin typeface="Bookman Old Style" pitchFamily="18" charset="0"/>
            </a:endParaRPr>
          </a:p>
          <a:p>
            <a:pPr algn="just"/>
            <a:r>
              <a:rPr lang="pl-PL" sz="3200" dirty="0" smtClean="0">
                <a:latin typeface="Bookman Old Style" pitchFamily="18" charset="0"/>
              </a:rPr>
              <a:t>To one pozwalają nam odpowiedzieć na pytanie </a:t>
            </a:r>
          </a:p>
          <a:p>
            <a:pPr algn="just"/>
            <a:r>
              <a:rPr lang="pl-PL" sz="3200" u="sng" dirty="0" smtClean="0">
                <a:latin typeface="Bookman Old Style" pitchFamily="18" charset="0"/>
              </a:rPr>
              <a:t>Jaki jest wpływ czynników na wzrost i rozwój roślin ?</a:t>
            </a:r>
          </a:p>
          <a:p>
            <a:pPr algn="just">
              <a:buFont typeface="Wingdings" pitchFamily="2" charset="2"/>
              <a:buChar char="ü"/>
            </a:pPr>
            <a:endParaRPr lang="pl-PL" sz="2400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764704"/>
            <a:ext cx="75608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200" u="sng" dirty="0" smtClean="0">
                <a:latin typeface="Bookman Old Style" pitchFamily="18" charset="0"/>
              </a:rPr>
              <a:t>Doświadczenie biologiczne obejmuje:</a:t>
            </a:r>
          </a:p>
          <a:p>
            <a:pPr algn="just"/>
            <a:endParaRPr lang="pl-PL" sz="3200" u="sng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3200" dirty="0" smtClean="0">
                <a:latin typeface="Bookman Old Style" pitchFamily="18" charset="0"/>
              </a:rPr>
              <a:t> problem badawczy</a:t>
            </a:r>
          </a:p>
          <a:p>
            <a:pPr algn="just"/>
            <a:endParaRPr lang="pl-PL" sz="32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3200" dirty="0" smtClean="0">
                <a:latin typeface="Bookman Old Style" pitchFamily="18" charset="0"/>
              </a:rPr>
              <a:t> hipotezę</a:t>
            </a:r>
          </a:p>
          <a:p>
            <a:pPr algn="just">
              <a:buFont typeface="Wingdings" pitchFamily="2" charset="2"/>
              <a:buChar char="ü"/>
            </a:pPr>
            <a:endParaRPr lang="pl-PL" sz="32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3200" dirty="0" smtClean="0">
                <a:latin typeface="Bookman Old Style" pitchFamily="18" charset="0"/>
              </a:rPr>
              <a:t> opis doświadczenia</a:t>
            </a:r>
          </a:p>
          <a:p>
            <a:pPr algn="just"/>
            <a:endParaRPr lang="pl-PL" sz="32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3200" dirty="0" smtClean="0">
                <a:latin typeface="Bookman Old Style" pitchFamily="18" charset="0"/>
              </a:rPr>
              <a:t> wyniki</a:t>
            </a:r>
          </a:p>
          <a:p>
            <a:pPr algn="just"/>
            <a:endParaRPr lang="pl-PL" sz="32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3200" dirty="0" smtClean="0">
                <a:latin typeface="Bookman Old Style" pitchFamily="18" charset="0"/>
              </a:rPr>
              <a:t> wnioski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683568" y="332656"/>
            <a:ext cx="7776864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Bookman Old Style" pitchFamily="18" charset="0"/>
              </a:rPr>
              <a:t>Terminologia wykorzystywana w doświadczeniach </a:t>
            </a:r>
          </a:p>
          <a:p>
            <a:endParaRPr lang="pl-PL" sz="2200" u="sng" dirty="0" smtClean="0">
              <a:latin typeface="Bookman Old Style" pitchFamily="18" charset="0"/>
            </a:endParaRPr>
          </a:p>
          <a:p>
            <a:pPr algn="just"/>
            <a:r>
              <a:rPr lang="pl-PL" sz="2000" b="1" u="sng" dirty="0" smtClean="0">
                <a:latin typeface="Bookman Old Style" pitchFamily="18" charset="0"/>
              </a:rPr>
              <a:t> </a:t>
            </a:r>
            <a:r>
              <a:rPr lang="pl-PL" sz="2800" b="1" u="sng" dirty="0" smtClean="0">
                <a:latin typeface="Bookman Old Style" pitchFamily="18" charset="0"/>
              </a:rPr>
              <a:t>FOTOSYNTEZA</a:t>
            </a:r>
          </a:p>
          <a:p>
            <a:pPr algn="just"/>
            <a:endParaRPr lang="pl-PL" sz="2800" b="1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000" b="1" dirty="0" smtClean="0">
                <a:latin typeface="Bookman Old Style" pitchFamily="18" charset="0"/>
              </a:rPr>
              <a:t>  </a:t>
            </a:r>
            <a:r>
              <a:rPr lang="pl-PL" sz="2600" dirty="0" smtClean="0">
                <a:latin typeface="Bookman Old Style" pitchFamily="18" charset="0"/>
              </a:rPr>
              <a:t>proces produkcji pokarmu (glukozy)</a:t>
            </a:r>
          </a:p>
          <a:p>
            <a:pPr algn="just"/>
            <a:endParaRPr lang="pl-PL" sz="26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600" dirty="0" smtClean="0">
                <a:latin typeface="Bookman Old Style" pitchFamily="18" charset="0"/>
              </a:rPr>
              <a:t> zachodzi w liściu ( miękisz asymilacyjny </a:t>
            </a:r>
          </a:p>
          <a:p>
            <a:pPr marL="265113" algn="just"/>
            <a:r>
              <a:rPr lang="pl-PL" sz="2600" dirty="0" smtClean="0">
                <a:latin typeface="Bookman Old Style" pitchFamily="18" charset="0"/>
              </a:rPr>
              <a:t> z   chlorofilem)</a:t>
            </a:r>
          </a:p>
          <a:p>
            <a:pPr algn="just"/>
            <a:endParaRPr lang="pl-PL" sz="26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l-PL" sz="2600" dirty="0" smtClean="0">
                <a:latin typeface="Bookman Old Style" pitchFamily="18" charset="0"/>
              </a:rPr>
              <a:t> jakość tego procesu odgrywa kluczową rolę </a:t>
            </a:r>
          </a:p>
          <a:p>
            <a:pPr marL="265113" algn="just"/>
            <a:r>
              <a:rPr lang="pl-PL" sz="2600" dirty="0" smtClean="0">
                <a:latin typeface="Bookman Old Style" pitchFamily="18" charset="0"/>
              </a:rPr>
              <a:t> w prawidłowym </a:t>
            </a:r>
            <a:r>
              <a:rPr lang="pl-PL" sz="2600" u="sng" dirty="0" smtClean="0">
                <a:latin typeface="Bookman Old Style" pitchFamily="18" charset="0"/>
              </a:rPr>
              <a:t>wzroście i rozwoju rośliny.</a:t>
            </a:r>
          </a:p>
          <a:p>
            <a:pPr algn="ctr"/>
            <a:r>
              <a:rPr lang="pl-PL" sz="2600" u="sng" dirty="0" smtClean="0">
                <a:latin typeface="Bookman Old Style" pitchFamily="18" charset="0"/>
              </a:rPr>
              <a:t>  </a:t>
            </a:r>
          </a:p>
          <a:p>
            <a:pPr algn="ctr"/>
            <a:endParaRPr lang="pl-PL" sz="2200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 smtClean="0">
              <a:latin typeface="Bookman Old Style" pitchFamily="18" charset="0"/>
            </a:endParaRPr>
          </a:p>
          <a:p>
            <a:endParaRPr lang="pl-PL" sz="2200" u="sng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a\Desktop\fotosynte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344816" cy="39604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835696" y="908720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latin typeface="Bookman Old Style" pitchFamily="18" charset="0"/>
              </a:rPr>
              <a:t>Reakcja chemiczna fotosyntezy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404664"/>
            <a:ext cx="8352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u="sng" dirty="0" smtClean="0">
                <a:latin typeface="Bookman Old Style" pitchFamily="18" charset="0"/>
              </a:rPr>
              <a:t>OSMOZA</a:t>
            </a:r>
            <a:r>
              <a:rPr lang="pl-PL" sz="2400" u="sng" dirty="0" smtClean="0">
                <a:latin typeface="Bookman Old Style" pitchFamily="18" charset="0"/>
              </a:rPr>
              <a:t> </a:t>
            </a:r>
          </a:p>
          <a:p>
            <a:pPr algn="just"/>
            <a:endParaRPr lang="pl-PL" sz="2200" b="1" dirty="0" smtClean="0">
              <a:latin typeface="Bookman Old Style" pitchFamily="18" charset="0"/>
            </a:endParaRPr>
          </a:p>
          <a:p>
            <a:pPr marL="361950" indent="-361950" algn="just"/>
            <a:r>
              <a:rPr lang="pl-PL" sz="2200" dirty="0" smtClean="0">
                <a:latin typeface="Bookman Old Style" pitchFamily="18" charset="0"/>
              </a:rPr>
              <a:t>    </a:t>
            </a:r>
            <a:r>
              <a:rPr lang="pl-PL" sz="2400" dirty="0" smtClean="0">
                <a:latin typeface="Bookman Old Style" pitchFamily="18" charset="0"/>
              </a:rPr>
              <a:t>proces przenikania cząsteczek wody przez błonę półprzepuszczalną z roztworu o niższym stężeniu rozpuszczonych soli  (</a:t>
            </a:r>
            <a:r>
              <a:rPr lang="pl-PL" sz="2400" dirty="0" err="1" smtClean="0">
                <a:latin typeface="Bookman Old Style" pitchFamily="18" charset="0"/>
              </a:rPr>
              <a:t>r-r</a:t>
            </a:r>
            <a:r>
              <a:rPr lang="pl-PL" sz="2400" dirty="0" smtClean="0">
                <a:latin typeface="Bookman Old Style" pitchFamily="18" charset="0"/>
              </a:rPr>
              <a:t> hipotoniczny) do roztworu </a:t>
            </a:r>
          </a:p>
          <a:p>
            <a:pPr marL="361950" algn="just"/>
            <a:r>
              <a:rPr lang="pl-PL" sz="2400" dirty="0" smtClean="0">
                <a:latin typeface="Bookman Old Style" pitchFamily="18" charset="0"/>
              </a:rPr>
              <a:t>o wyższym stężeniu (</a:t>
            </a:r>
            <a:r>
              <a:rPr lang="pl-PL" sz="2400" dirty="0" err="1" smtClean="0">
                <a:latin typeface="Bookman Old Style" pitchFamily="18" charset="0"/>
              </a:rPr>
              <a:t>r-r</a:t>
            </a:r>
            <a:r>
              <a:rPr lang="pl-PL" sz="2400" dirty="0" smtClean="0">
                <a:latin typeface="Bookman Old Style" pitchFamily="18" charset="0"/>
              </a:rPr>
              <a:t> hipertoniczny)</a:t>
            </a:r>
          </a:p>
          <a:p>
            <a:pPr algn="just">
              <a:buFont typeface="Wingdings" pitchFamily="2" charset="2"/>
              <a:buChar char="ü"/>
            </a:pPr>
            <a:endParaRPr lang="pl-PL" sz="2200" dirty="0" smtClean="0">
              <a:latin typeface="Bookman Old Style" pitchFamily="18" charset="0"/>
            </a:endParaRPr>
          </a:p>
          <a:p>
            <a:pPr algn="just"/>
            <a:endParaRPr lang="pl-PL" sz="2200" dirty="0" smtClean="0">
              <a:latin typeface="Bookman Old Style" pitchFamily="18" charset="0"/>
            </a:endParaRPr>
          </a:p>
          <a:p>
            <a:pPr algn="just"/>
            <a:endParaRPr lang="pl-PL" sz="2200" dirty="0" smtClean="0">
              <a:latin typeface="Bookman Old Style" pitchFamily="18" charset="0"/>
            </a:endParaRPr>
          </a:p>
          <a:p>
            <a:pPr algn="just"/>
            <a:endParaRPr lang="pl-PL" sz="2200" dirty="0" smtClean="0">
              <a:latin typeface="Bookman Old Style" pitchFamily="18" charset="0"/>
            </a:endParaRPr>
          </a:p>
        </p:txBody>
      </p:sp>
      <p:pic>
        <p:nvPicPr>
          <p:cNvPr id="3074" name="Picture 2" descr="C:\Users\Maria\Desktop\Obraz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6048672" cy="3384376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267744" y="5733256"/>
            <a:ext cx="151216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Bookman Old Style" pitchFamily="18" charset="0"/>
              </a:rPr>
              <a:t>rodzynka</a:t>
            </a:r>
            <a:endParaRPr lang="pl-PL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4932040" y="5733256"/>
            <a:ext cx="2664296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Bookman Old Style" pitchFamily="18" charset="0"/>
              </a:rPr>
              <a:t>substancje osmotycznie czynne</a:t>
            </a:r>
            <a:endParaRPr lang="pl-PL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91952" y="5813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latin typeface="Bookman Old Style" pitchFamily="18" charset="0"/>
              </a:rPr>
              <a:t>Osmoza</a:t>
            </a:r>
            <a:r>
              <a:rPr lang="pl-PL" sz="2800" dirty="0" smtClean="0">
                <a:latin typeface="Bookman Old Style" pitchFamily="18" charset="0"/>
              </a:rPr>
              <a:t> warunkuje pobieranie wody przez rośliny z podłoża.</a:t>
            </a:r>
            <a:endParaRPr lang="pl-PL" sz="2800" dirty="0">
              <a:latin typeface="Bookman Old Style" pitchFamily="18" charset="0"/>
            </a:endParaRPr>
          </a:p>
        </p:txBody>
      </p:sp>
      <p:pic>
        <p:nvPicPr>
          <p:cNvPr id="1026" name="Picture 2" descr="C:\Users\Maria\Desktop\osmoz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2339" y="260648"/>
            <a:ext cx="7144077" cy="5438477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979712" y="5229200"/>
            <a:ext cx="187220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r-r</a:t>
            </a:r>
            <a:r>
              <a:rPr lang="pl-PL" sz="1400" b="1" dirty="0" smtClean="0">
                <a:solidFill>
                  <a:schemeClr val="bg1"/>
                </a:solidFill>
                <a:latin typeface="Bookman Old Style" pitchFamily="18" charset="0"/>
              </a:rPr>
              <a:t> hipotoniczny</a:t>
            </a:r>
            <a:endParaRPr lang="pl-PL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75856" y="3645024"/>
            <a:ext cx="180020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l-PL" sz="1400" b="1" dirty="0" err="1" smtClean="0">
                <a:solidFill>
                  <a:schemeClr val="bg1"/>
                </a:solidFill>
                <a:latin typeface="Bookman Old Style" pitchFamily="18" charset="0"/>
              </a:rPr>
              <a:t>r-r</a:t>
            </a:r>
            <a:r>
              <a:rPr lang="pl-PL" sz="1400" b="1" dirty="0" smtClean="0">
                <a:solidFill>
                  <a:schemeClr val="bg1"/>
                </a:solidFill>
                <a:latin typeface="Bookman Old Style" pitchFamily="18" charset="0"/>
              </a:rPr>
              <a:t> hipertoniczny</a:t>
            </a:r>
            <a:endParaRPr lang="pl-PL" sz="1400" b="1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zny">
  <a:themeElements>
    <a:clrScheme name="Papier">
      <a:dk1>
        <a:sysClr val="windowText" lastClr="000000"/>
      </a:dk1>
      <a:lt1>
        <a:sysClr val="window" lastClr="FAEBD7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Techniczny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zn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AEBD7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2762</TotalTime>
  <Words>1039</Words>
  <Application>Microsoft Office PowerPoint</Application>
  <PresentationFormat>Pokaz na ekranie (4:3)</PresentationFormat>
  <Paragraphs>308</Paragraphs>
  <Slides>35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Techniczny</vt:lpstr>
      <vt:lpstr>Slajd 1</vt:lpstr>
      <vt:lpstr>Slajd 2</vt:lpstr>
      <vt:lpstr>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Maria Kosiek</dc:creator>
  <cp:lastModifiedBy>chemik</cp:lastModifiedBy>
  <cp:revision>57</cp:revision>
  <dcterms:created xsi:type="dcterms:W3CDTF">2014-05-27T18:08:45Z</dcterms:created>
  <dcterms:modified xsi:type="dcterms:W3CDTF">2014-06-03T07:16:25Z</dcterms:modified>
</cp:coreProperties>
</file>